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679" r:id="rId3"/>
  </p:sldMasterIdLst>
  <p:notesMasterIdLst>
    <p:notesMasterId r:id="rId18"/>
  </p:notesMasterIdLst>
  <p:handoutMasterIdLst>
    <p:handoutMasterId r:id="rId19"/>
  </p:handoutMasterIdLst>
  <p:sldIdLst>
    <p:sldId id="306" r:id="rId4"/>
    <p:sldId id="302" r:id="rId5"/>
    <p:sldId id="303" r:id="rId6"/>
    <p:sldId id="304" r:id="rId7"/>
    <p:sldId id="288" r:id="rId8"/>
    <p:sldId id="289" r:id="rId9"/>
    <p:sldId id="295" r:id="rId10"/>
    <p:sldId id="296" r:id="rId11"/>
    <p:sldId id="305" r:id="rId12"/>
    <p:sldId id="298" r:id="rId13"/>
    <p:sldId id="299" r:id="rId14"/>
    <p:sldId id="300" r:id="rId15"/>
    <p:sldId id="301" r:id="rId16"/>
    <p:sldId id="283"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40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B8E"/>
    <a:srgbClr val="E1002D"/>
    <a:srgbClr val="A91E5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762" y="96"/>
      </p:cViewPr>
      <p:guideLst>
        <p:guide orient="horz" pos="2160"/>
        <p:guide pos="2880"/>
        <p:guide pos="4037"/>
      </p:guideLst>
    </p:cSldViewPr>
  </p:slideViewPr>
  <p:notesTextViewPr>
    <p:cViewPr>
      <p:scale>
        <a:sx n="1" d="1"/>
        <a:sy n="1" d="1"/>
      </p:scale>
      <p:origin x="0" y="0"/>
    </p:cViewPr>
  </p:notesTextViewPr>
  <p:notesViewPr>
    <p:cSldViewPr snapToGrid="0">
      <p:cViewPr varScale="1">
        <p:scale>
          <a:sx n="74" d="100"/>
          <a:sy n="74" d="100"/>
        </p:scale>
        <p:origin x="21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ima-lon-fs01\policyregulation\Markets\Bank%20&amp;%20Capital%20Regulation\Basel%20III\Survey%20data%20-%2024%20September%20-%20analysis.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ima-lon-fs01\policyregulation\Markets\Bank%20&amp;%20Capital%20Regulation\Basel%20III\Survey%20data%20-%2024%20September%20-%20analy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89035804486698E-2"/>
          <c:y val="5.8823529411764705E-2"/>
          <c:w val="0.81556343782498886"/>
          <c:h val="0.70302804254731865"/>
        </c:manualLayout>
      </c:layout>
      <c:barChart>
        <c:barDir val="col"/>
        <c:grouping val="stacked"/>
        <c:varyColors val="0"/>
        <c:ser>
          <c:idx val="0"/>
          <c:order val="0"/>
          <c:tx>
            <c:strRef>
              <c:f>Sheet1!$B$1</c:f>
              <c:strCache>
                <c:ptCount val="1"/>
                <c:pt idx="0">
                  <c:v>Hedge funds</c:v>
                </c:pt>
              </c:strCache>
            </c:strRef>
          </c:tx>
          <c:spPr>
            <a:solidFill>
              <a:srgbClr val="345F84"/>
            </a:solidFill>
            <a:ln w="12700">
              <a:solidFill>
                <a:srgbClr val="EBF2F5"/>
              </a:solidFill>
              <a:prstDash val="solid"/>
            </a:ln>
          </c:spPr>
          <c:invertIfNegative val="0"/>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1H 2015</c:v>
                </c:pt>
              </c:strCache>
            </c:strRef>
          </c:cat>
          <c:val>
            <c:numRef>
              <c:f>Sheet1!$B$2:$B$17</c:f>
              <c:numCache>
                <c:formatCode>General</c:formatCode>
                <c:ptCount val="16"/>
                <c:pt idx="0">
                  <c:v>50</c:v>
                </c:pt>
                <c:pt idx="1">
                  <c:v>75</c:v>
                </c:pt>
                <c:pt idx="2">
                  <c:v>95</c:v>
                </c:pt>
                <c:pt idx="3">
                  <c:v>180</c:v>
                </c:pt>
                <c:pt idx="4">
                  <c:v>260</c:v>
                </c:pt>
                <c:pt idx="5">
                  <c:v>325</c:v>
                </c:pt>
                <c:pt idx="6">
                  <c:v>466</c:v>
                </c:pt>
                <c:pt idx="7">
                  <c:v>580</c:v>
                </c:pt>
                <c:pt idx="8">
                  <c:v>415</c:v>
                </c:pt>
                <c:pt idx="9">
                  <c:v>382</c:v>
                </c:pt>
                <c:pt idx="10">
                  <c:v>423</c:v>
                </c:pt>
                <c:pt idx="11">
                  <c:v>425</c:v>
                </c:pt>
                <c:pt idx="12">
                  <c:v>435</c:v>
                </c:pt>
                <c:pt idx="13">
                  <c:v>475</c:v>
                </c:pt>
                <c:pt idx="14">
                  <c:v>480</c:v>
                </c:pt>
                <c:pt idx="15">
                  <c:v>500</c:v>
                </c:pt>
              </c:numCache>
            </c:numRef>
          </c:val>
        </c:ser>
        <c:ser>
          <c:idx val="1"/>
          <c:order val="1"/>
          <c:tx>
            <c:strRef>
              <c:f>Sheet1!$C$1</c:f>
              <c:strCache>
                <c:ptCount val="1"/>
                <c:pt idx="0">
                  <c:v>UCITS funds</c:v>
                </c:pt>
              </c:strCache>
            </c:strRef>
          </c:tx>
          <c:spPr>
            <a:solidFill>
              <a:srgbClr val="5E93BE"/>
            </a:solidFill>
            <a:ln w="12700">
              <a:solidFill>
                <a:srgbClr val="EBF2F5"/>
              </a:solidFill>
            </a:ln>
          </c:spPr>
          <c:invertIfNegative val="0"/>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1H 2015</c:v>
                </c:pt>
              </c:strCache>
            </c:strRef>
          </c:cat>
          <c:val>
            <c:numRef>
              <c:f>Sheet1!$C$2:$C$17</c:f>
              <c:numCache>
                <c:formatCode>General</c:formatCode>
                <c:ptCount val="16"/>
                <c:pt idx="8">
                  <c:v>53.7</c:v>
                </c:pt>
                <c:pt idx="9">
                  <c:v>23</c:v>
                </c:pt>
                <c:pt idx="10">
                  <c:v>70</c:v>
                </c:pt>
                <c:pt idx="11">
                  <c:v>92</c:v>
                </c:pt>
                <c:pt idx="12">
                  <c:v>139</c:v>
                </c:pt>
                <c:pt idx="13">
                  <c:v>114</c:v>
                </c:pt>
                <c:pt idx="14">
                  <c:v>159</c:v>
                </c:pt>
                <c:pt idx="15">
                  <c:v>179</c:v>
                </c:pt>
              </c:numCache>
            </c:numRef>
          </c:val>
        </c:ser>
        <c:dLbls>
          <c:showLegendKey val="0"/>
          <c:showVal val="0"/>
          <c:showCatName val="0"/>
          <c:showSerName val="0"/>
          <c:showPercent val="0"/>
          <c:showBubbleSize val="0"/>
        </c:dLbls>
        <c:gapWidth val="150"/>
        <c:overlap val="100"/>
        <c:axId val="124300496"/>
        <c:axId val="124300104"/>
      </c:barChart>
      <c:lineChart>
        <c:grouping val="standard"/>
        <c:varyColors val="0"/>
        <c:ser>
          <c:idx val="2"/>
          <c:order val="2"/>
          <c:tx>
            <c:strRef>
              <c:f>Sheet1!$D$1</c:f>
              <c:strCache>
                <c:ptCount val="1"/>
                <c:pt idx="0">
                  <c:v>Number of hedge funds</c:v>
                </c:pt>
              </c:strCache>
            </c:strRef>
          </c:tx>
          <c:spPr>
            <a:ln>
              <a:solidFill>
                <a:srgbClr val="C4C5C6"/>
              </a:solidFill>
              <a:prstDash val="solid"/>
            </a:ln>
          </c:spPr>
          <c:marker>
            <c:symbol val="none"/>
          </c:marker>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1H 2015</c:v>
                </c:pt>
              </c:strCache>
            </c:strRef>
          </c:cat>
          <c:val>
            <c:numRef>
              <c:f>Sheet1!$D$2:$D$17</c:f>
              <c:numCache>
                <c:formatCode>General</c:formatCode>
                <c:ptCount val="16"/>
                <c:pt idx="0">
                  <c:v>300</c:v>
                </c:pt>
                <c:pt idx="1">
                  <c:v>400</c:v>
                </c:pt>
                <c:pt idx="2">
                  <c:v>500</c:v>
                </c:pt>
                <c:pt idx="3">
                  <c:v>775</c:v>
                </c:pt>
                <c:pt idx="4">
                  <c:v>1050</c:v>
                </c:pt>
                <c:pt idx="5">
                  <c:v>1325</c:v>
                </c:pt>
                <c:pt idx="6">
                  <c:v>1600</c:v>
                </c:pt>
                <c:pt idx="7">
                  <c:v>1725</c:v>
                </c:pt>
                <c:pt idx="8">
                  <c:v>1750</c:v>
                </c:pt>
                <c:pt idx="9">
                  <c:v>1309</c:v>
                </c:pt>
                <c:pt idx="10">
                  <c:v>1223</c:v>
                </c:pt>
                <c:pt idx="11">
                  <c:v>1157</c:v>
                </c:pt>
                <c:pt idx="12">
                  <c:v>1084</c:v>
                </c:pt>
                <c:pt idx="13">
                  <c:v>1074</c:v>
                </c:pt>
                <c:pt idx="14">
                  <c:v>1047</c:v>
                </c:pt>
                <c:pt idx="15">
                  <c:v>1000</c:v>
                </c:pt>
              </c:numCache>
            </c:numRef>
          </c:val>
          <c:smooth val="0"/>
        </c:ser>
        <c:ser>
          <c:idx val="3"/>
          <c:order val="3"/>
          <c:tx>
            <c:strRef>
              <c:f>Sheet1!$E$1</c:f>
              <c:strCache>
                <c:ptCount val="1"/>
                <c:pt idx="0">
                  <c:v>Number of UCITS funds</c:v>
                </c:pt>
              </c:strCache>
            </c:strRef>
          </c:tx>
          <c:spPr>
            <a:ln>
              <a:solidFill>
                <a:schemeClr val="bg2">
                  <a:lumMod val="60000"/>
                  <a:lumOff val="40000"/>
                </a:schemeClr>
              </a:solidFill>
              <a:prstDash val="solid"/>
            </a:ln>
          </c:spPr>
          <c:marker>
            <c:symbol val="none"/>
          </c:marker>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1H 2015</c:v>
                </c:pt>
              </c:strCache>
            </c:strRef>
          </c:cat>
          <c:val>
            <c:numRef>
              <c:f>Sheet1!$E$2:$E$17</c:f>
              <c:numCache>
                <c:formatCode>General</c:formatCode>
                <c:ptCount val="16"/>
                <c:pt idx="4">
                  <c:v>7</c:v>
                </c:pt>
                <c:pt idx="5">
                  <c:v>24</c:v>
                </c:pt>
                <c:pt idx="6">
                  <c:v>40</c:v>
                </c:pt>
                <c:pt idx="7">
                  <c:v>71</c:v>
                </c:pt>
                <c:pt idx="8">
                  <c:v>91</c:v>
                </c:pt>
                <c:pt idx="9">
                  <c:v>87</c:v>
                </c:pt>
                <c:pt idx="10">
                  <c:v>244</c:v>
                </c:pt>
                <c:pt idx="11">
                  <c:v>337</c:v>
                </c:pt>
                <c:pt idx="12">
                  <c:v>395</c:v>
                </c:pt>
                <c:pt idx="13">
                  <c:v>318</c:v>
                </c:pt>
                <c:pt idx="14">
                  <c:v>359</c:v>
                </c:pt>
                <c:pt idx="15">
                  <c:v>383</c:v>
                </c:pt>
              </c:numCache>
            </c:numRef>
          </c:val>
          <c:smooth val="0"/>
        </c:ser>
        <c:dLbls>
          <c:showLegendKey val="0"/>
          <c:showVal val="0"/>
          <c:showCatName val="0"/>
          <c:showSerName val="0"/>
          <c:showPercent val="0"/>
          <c:showBubbleSize val="0"/>
        </c:dLbls>
        <c:marker val="1"/>
        <c:smooth val="0"/>
        <c:axId val="124300888"/>
        <c:axId val="124301280"/>
      </c:lineChart>
      <c:catAx>
        <c:axId val="124300496"/>
        <c:scaling>
          <c:orientation val="minMax"/>
        </c:scaling>
        <c:delete val="0"/>
        <c:axPos val="b"/>
        <c:title>
          <c:tx>
            <c:rich>
              <a:bodyPr/>
              <a:lstStyle/>
              <a:p>
                <a:pPr>
                  <a:defRPr/>
                </a:pPr>
                <a:r>
                  <a:rPr lang="en-GB" dirty="0"/>
                  <a:t>Year</a:t>
                </a:r>
              </a:p>
            </c:rich>
          </c:tx>
          <c:layout>
            <c:manualLayout>
              <c:xMode val="edge"/>
              <c:yMode val="edge"/>
              <c:x val="0.48915094339623238"/>
              <c:y val="0.85652343457069602"/>
            </c:manualLayout>
          </c:layout>
          <c:overlay val="0"/>
        </c:title>
        <c:numFmt formatCode="General" sourceLinked="1"/>
        <c:majorTickMark val="out"/>
        <c:minorTickMark val="none"/>
        <c:tickLblPos val="nextTo"/>
        <c:txPr>
          <a:bodyPr rot="0" vert="horz"/>
          <a:lstStyle/>
          <a:p>
            <a:pPr>
              <a:defRPr/>
            </a:pPr>
            <a:endParaRPr lang="cs-CZ"/>
          </a:p>
        </c:txPr>
        <c:crossAx val="124300104"/>
        <c:crosses val="autoZero"/>
        <c:auto val="1"/>
        <c:lblAlgn val="ctr"/>
        <c:lblOffset val="100"/>
        <c:noMultiLvlLbl val="0"/>
      </c:catAx>
      <c:valAx>
        <c:axId val="124300104"/>
        <c:scaling>
          <c:orientation val="minMax"/>
        </c:scaling>
        <c:delete val="0"/>
        <c:axPos val="l"/>
        <c:title>
          <c:tx>
            <c:rich>
              <a:bodyPr rot="-5400000" vert="horz"/>
              <a:lstStyle/>
              <a:p>
                <a:pPr>
                  <a:defRPr b="0"/>
                </a:pPr>
                <a:r>
                  <a:rPr lang="en-GB" b="0" dirty="0" smtClean="0"/>
                  <a:t>Assets</a:t>
                </a:r>
                <a:r>
                  <a:rPr lang="en-GB" b="0" baseline="0" dirty="0" smtClean="0"/>
                  <a:t> $bn</a:t>
                </a:r>
                <a:endParaRPr lang="en-GB" b="0" dirty="0"/>
              </a:p>
            </c:rich>
          </c:tx>
          <c:layout>
            <c:manualLayout>
              <c:xMode val="edge"/>
              <c:yMode val="edge"/>
              <c:x val="2.5283514089040816E-2"/>
              <c:y val="0.29137173642768338"/>
            </c:manualLayout>
          </c:layout>
          <c:overlay val="0"/>
        </c:title>
        <c:numFmt formatCode="General" sourceLinked="1"/>
        <c:majorTickMark val="out"/>
        <c:minorTickMark val="none"/>
        <c:tickLblPos val="nextTo"/>
        <c:crossAx val="124300496"/>
        <c:crosses val="autoZero"/>
        <c:crossBetween val="between"/>
      </c:valAx>
      <c:valAx>
        <c:axId val="124301280"/>
        <c:scaling>
          <c:orientation val="minMax"/>
          <c:max val="1800"/>
        </c:scaling>
        <c:delete val="0"/>
        <c:axPos val="r"/>
        <c:title>
          <c:tx>
            <c:rich>
              <a:bodyPr rot="5400000" vert="horz"/>
              <a:lstStyle/>
              <a:p>
                <a:pPr>
                  <a:defRPr b="0"/>
                </a:pPr>
                <a:r>
                  <a:rPr lang="en-GB" b="0" dirty="0"/>
                  <a:t>Number of </a:t>
                </a:r>
                <a:r>
                  <a:rPr lang="en-GB" b="0" dirty="0" smtClean="0"/>
                  <a:t>funds</a:t>
                </a:r>
                <a:endParaRPr lang="en-GB" b="0" dirty="0"/>
              </a:p>
            </c:rich>
          </c:tx>
          <c:layout>
            <c:manualLayout>
              <c:xMode val="edge"/>
              <c:yMode val="edge"/>
              <c:x val="0.95566817709107565"/>
              <c:y val="0.25178995717640557"/>
            </c:manualLayout>
          </c:layout>
          <c:overlay val="0"/>
        </c:title>
        <c:numFmt formatCode="General" sourceLinked="1"/>
        <c:majorTickMark val="out"/>
        <c:minorTickMark val="none"/>
        <c:tickLblPos val="nextTo"/>
        <c:crossAx val="124300888"/>
        <c:crosses val="max"/>
        <c:crossBetween val="between"/>
      </c:valAx>
      <c:catAx>
        <c:axId val="124300888"/>
        <c:scaling>
          <c:orientation val="minMax"/>
        </c:scaling>
        <c:delete val="1"/>
        <c:axPos val="b"/>
        <c:numFmt formatCode="General" sourceLinked="1"/>
        <c:majorTickMark val="out"/>
        <c:minorTickMark val="none"/>
        <c:tickLblPos val="none"/>
        <c:crossAx val="124301280"/>
        <c:crosses val="autoZero"/>
        <c:auto val="1"/>
        <c:lblAlgn val="ctr"/>
        <c:lblOffset val="100"/>
        <c:noMultiLvlLbl val="0"/>
      </c:catAx>
    </c:plotArea>
    <c:legend>
      <c:legendPos val="b"/>
      <c:layout>
        <c:manualLayout>
          <c:xMode val="edge"/>
          <c:yMode val="edge"/>
          <c:x val="0.16870276828603972"/>
          <c:y val="0.9293067116610424"/>
          <c:w val="0.67202842569209775"/>
          <c:h val="7.0693288338957633E-2"/>
        </c:manualLayout>
      </c:layout>
      <c:overlay val="0"/>
    </c:legend>
    <c:plotVisOnly val="1"/>
    <c:dispBlanksAs val="gap"/>
    <c:showDLblsOverMax val="0"/>
  </c:chart>
  <c:txPr>
    <a:bodyPr/>
    <a:lstStyle/>
    <a:p>
      <a:pPr>
        <a:defRPr sz="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0.16212792934823819"/>
                  <c:y val="0.21647015415495191"/>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8900159682433873"/>
                  <c:y val="-0.24470065602562116"/>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'[Survey data - 24 September - analysis.xls]Costs'!$D$14:$D$16</c:f>
              <c:strCache>
                <c:ptCount val="3"/>
                <c:pt idx="0">
                  <c:v>Decrease</c:v>
                </c:pt>
                <c:pt idx="1">
                  <c:v>No change</c:v>
                </c:pt>
                <c:pt idx="2">
                  <c:v>Increase</c:v>
                </c:pt>
              </c:strCache>
            </c:strRef>
          </c:cat>
          <c:val>
            <c:numRef>
              <c:f>'[Survey data - 24 September - analysis.xls]Costs'!$E$14:$E$16</c:f>
              <c:numCache>
                <c:formatCode>General</c:formatCode>
                <c:ptCount val="3"/>
                <c:pt idx="0">
                  <c:v>2</c:v>
                </c:pt>
                <c:pt idx="1">
                  <c:v>16</c:v>
                </c:pt>
                <c:pt idx="2">
                  <c:v>51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pPr>
      <a:endParaRPr lang="cs-C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0.21093031223938516"/>
                  <c:y val="-1.5123012820661785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9381636628040519"/>
                  <c:y val="5.1676539141710491E-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'[Survey data - 24 September - analysis.xls]Costs'!$D$3:$D$5</c:f>
              <c:strCache>
                <c:ptCount val="3"/>
                <c:pt idx="0">
                  <c:v>Decreased</c:v>
                </c:pt>
                <c:pt idx="1">
                  <c:v>No change</c:v>
                </c:pt>
                <c:pt idx="2">
                  <c:v>Increased</c:v>
                </c:pt>
              </c:strCache>
            </c:strRef>
          </c:cat>
          <c:val>
            <c:numRef>
              <c:f>'[Survey data - 24 September - analysis.xls]Costs'!$E$3:$E$5</c:f>
              <c:numCache>
                <c:formatCode>General</c:formatCode>
                <c:ptCount val="3"/>
                <c:pt idx="0">
                  <c:v>3</c:v>
                </c:pt>
                <c:pt idx="1">
                  <c:v>29</c:v>
                </c:pt>
                <c:pt idx="2">
                  <c:v>35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890665" cy="49800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6867" y="0"/>
            <a:ext cx="2890665" cy="498008"/>
          </a:xfrm>
          <a:prstGeom prst="rect">
            <a:avLst/>
          </a:prstGeom>
        </p:spPr>
        <p:txBody>
          <a:bodyPr vert="horz" lIns="91440" tIns="45720" rIns="91440" bIns="45720" rtlCol="0"/>
          <a:lstStyle>
            <a:lvl1pPr algn="r">
              <a:defRPr sz="1200"/>
            </a:lvl1pPr>
          </a:lstStyle>
          <a:p>
            <a:fld id="{68AC9DBD-86C4-4C9D-B0B8-8341B84BB39C}" type="datetimeFigureOut">
              <a:rPr lang="en-GB" smtClean="0"/>
              <a:t>08/02/2016</a:t>
            </a:fld>
            <a:endParaRPr lang="en-GB" dirty="0"/>
          </a:p>
        </p:txBody>
      </p:sp>
      <p:sp>
        <p:nvSpPr>
          <p:cNvPr id="4" name="Footer Placeholder 3"/>
          <p:cNvSpPr>
            <a:spLocks noGrp="1"/>
          </p:cNvSpPr>
          <p:nvPr>
            <p:ph type="ftr" sz="quarter" idx="2"/>
          </p:nvPr>
        </p:nvSpPr>
        <p:spPr>
          <a:xfrm>
            <a:off x="5" y="9428630"/>
            <a:ext cx="2890665" cy="49800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867" y="9428630"/>
            <a:ext cx="2890665" cy="498008"/>
          </a:xfrm>
          <a:prstGeom prst="rect">
            <a:avLst/>
          </a:prstGeom>
        </p:spPr>
        <p:txBody>
          <a:bodyPr vert="horz" lIns="91440" tIns="45720" rIns="91440" bIns="45720" rtlCol="0" anchor="b"/>
          <a:lstStyle>
            <a:lvl1pPr algn="r">
              <a:defRPr sz="1200"/>
            </a:lvl1pPr>
          </a:lstStyle>
          <a:p>
            <a:fld id="{A7B62052-CFAE-42AF-9A28-581DC4F06BC8}" type="slidenum">
              <a:rPr lang="en-GB" smtClean="0"/>
              <a:t>‹#›</a:t>
            </a:fld>
            <a:endParaRPr lang="en-GB" dirty="0"/>
          </a:p>
        </p:txBody>
      </p:sp>
    </p:spTree>
    <p:extLst>
      <p:ext uri="{BB962C8B-B14F-4D97-AF65-F5344CB8AC3E}">
        <p14:creationId xmlns:p14="http://schemas.microsoft.com/office/powerpoint/2010/main" val="2556282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A741831-CB66-4DFC-A3AC-F349EE34F4DC}" type="datetimeFigureOut">
              <a:rPr lang="en-GB" smtClean="0"/>
              <a:t>08/02/2016</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201"/>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91"/>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91"/>
            <a:ext cx="2889938" cy="498055"/>
          </a:xfrm>
          <a:prstGeom prst="rect">
            <a:avLst/>
          </a:prstGeom>
        </p:spPr>
        <p:txBody>
          <a:bodyPr vert="horz" lIns="91440" tIns="45720" rIns="91440" bIns="45720" rtlCol="0" anchor="b"/>
          <a:lstStyle>
            <a:lvl1pPr algn="r">
              <a:defRPr sz="1200"/>
            </a:lvl1pPr>
          </a:lstStyle>
          <a:p>
            <a:fld id="{E832694D-BA92-47CA-AA29-F8B7D21D75FC}" type="slidenum">
              <a:rPr lang="en-GB" smtClean="0"/>
              <a:t>‹#›</a:t>
            </a:fld>
            <a:endParaRPr lang="en-GB" dirty="0"/>
          </a:p>
        </p:txBody>
      </p:sp>
    </p:spTree>
    <p:extLst>
      <p:ext uri="{BB962C8B-B14F-4D97-AF65-F5344CB8AC3E}">
        <p14:creationId xmlns:p14="http://schemas.microsoft.com/office/powerpoint/2010/main" val="167891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smtClean="0"/>
          </a:p>
        </p:txBody>
      </p:sp>
      <p:sp>
        <p:nvSpPr>
          <p:cNvPr id="25603" name="Slide Number Placeholder 3"/>
          <p:cNvSpPr>
            <a:spLocks noGrp="1"/>
          </p:cNvSpPr>
          <p:nvPr>
            <p:ph type="sldNum" sz="quarter" idx="5"/>
          </p:nvPr>
        </p:nvSpPr>
        <p:spPr bwMode="auto">
          <a:xfrm>
            <a:off x="3810558" y="8732410"/>
            <a:ext cx="2916194" cy="4600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Trebuchet MS" pitchFamily="34" charset="0"/>
                <a:ea typeface="MS PGothic" pitchFamily="34" charset="-128"/>
              </a:defRPr>
            </a:lvl1pPr>
            <a:lvl2pPr marL="729017" indent="-280391" eaLnBrk="0" hangingPunct="0">
              <a:defRPr sz="2400">
                <a:solidFill>
                  <a:schemeClr val="tx1"/>
                </a:solidFill>
                <a:latin typeface="Trebuchet MS" pitchFamily="34" charset="0"/>
                <a:ea typeface="MS PGothic" pitchFamily="34" charset="-128"/>
              </a:defRPr>
            </a:lvl2pPr>
            <a:lvl3pPr marL="1121564" indent="-224312" eaLnBrk="0" hangingPunct="0">
              <a:defRPr sz="2400">
                <a:solidFill>
                  <a:schemeClr val="tx1"/>
                </a:solidFill>
                <a:latin typeface="Trebuchet MS" pitchFamily="34" charset="0"/>
                <a:ea typeface="MS PGothic" pitchFamily="34" charset="-128"/>
              </a:defRPr>
            </a:lvl3pPr>
            <a:lvl4pPr marL="1570189" indent="-224312" eaLnBrk="0" hangingPunct="0">
              <a:defRPr sz="2400">
                <a:solidFill>
                  <a:schemeClr val="tx1"/>
                </a:solidFill>
                <a:latin typeface="Trebuchet MS" pitchFamily="34" charset="0"/>
                <a:ea typeface="MS PGothic" pitchFamily="34" charset="-128"/>
              </a:defRPr>
            </a:lvl4pPr>
            <a:lvl5pPr marL="2018816" indent="-224312" eaLnBrk="0" hangingPunct="0">
              <a:defRPr sz="2400">
                <a:solidFill>
                  <a:schemeClr val="tx1"/>
                </a:solidFill>
                <a:latin typeface="Trebuchet MS" pitchFamily="34" charset="0"/>
                <a:ea typeface="MS PGothic" pitchFamily="34" charset="-128"/>
              </a:defRPr>
            </a:lvl5pPr>
            <a:lvl6pPr marL="2467441" indent="-224312"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16065" indent="-224312"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364692" indent="-224312"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13317" indent="-224312"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584200" eaLnBrk="1" hangingPunct="1"/>
            <a:fld id="{960CAE03-E108-44DA-B406-08E85FAA3690}" type="slidenum">
              <a:rPr lang="en-US" altLang="en-US" sz="1200" kern="0">
                <a:solidFill>
                  <a:prstClr val="black"/>
                </a:solidFill>
                <a:latin typeface="Calibri" pitchFamily="34" charset="0"/>
                <a:cs typeface="Helvetica"/>
                <a:sym typeface="Helvetica"/>
              </a:rPr>
              <a:pPr defTabSz="584200" eaLnBrk="1" hangingPunct="1"/>
              <a:t>2</a:t>
            </a:fld>
            <a:endParaRPr lang="en-US" altLang="en-US" sz="1200" kern="0" dirty="0">
              <a:solidFill>
                <a:prstClr val="black"/>
              </a:solidFill>
              <a:latin typeface="Calibri" pitchFamily="34" charset="0"/>
              <a:cs typeface="Helvetica"/>
              <a:sym typeface="Helvetica"/>
            </a:endParaRPr>
          </a:p>
        </p:txBody>
      </p:sp>
    </p:spTree>
    <p:extLst>
      <p:ext uri="{BB962C8B-B14F-4D97-AF65-F5344CB8AC3E}">
        <p14:creationId xmlns:p14="http://schemas.microsoft.com/office/powerpoint/2010/main" val="117296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is a proposal on securitisations, which is probably the headline measure stemming from CMU.</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a proposal to amend Solvency II. The Commission is looking to adjust the risk weightings of insurers’ exposures to infrastructure investments. That would make the capital treatment of infrastructure investments more favourable from a Solvency II perspective, so could increase financing from the insurance sector.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Obviously that’s a much more targeted policy intervention than say the securitisations piece, but it will be interesting to see whether it’s ultimately the smaller regulatory tweaks that deliver the biggest impact.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also quite a good illustration of the interplay between EU regulation. While if you look at the ELTIFs concept in isolation it might not seem particularly exciting, but it’s within the Commission’s gift to make it much more relevant by playing around with how ELTIF investments are viewed in other pieces of legislation.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Back to the overall CMU package. We’re also promised further policy proposals by the end of this year on the prospectus directive. The Commissions says that it will look at the situations in which a prospectus is required, whether it might be possible to streamline the approval process, whether the information requirements for prospectuses could be simplified. On the face of it that sounds pretty promising. As ever I expect there’s going to have to be some sort of balancing act on the part of the Commission, in as much as it will still have to keep in mind the overall investor protection focus of prospectus requirements.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a consultation on European venture capital and social entrepreneurship funds that will explore whether the Commission can increase the take up of these vehicles. For example, should they amend the minimum $100,000 investment; should they change who can invest in these; should they open these up to third-country managers?  If you were going to criticise the Commission on this one, you could say that they’re slightly too keen on creating different flavours of fund vehicles in EU, rather than just keeping things simple and revisiting what can be done under the UCITS and AIFMD frameworks.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a consultation on EU covered bond markets – so the Commission is exploring whether it could make this market work more effectively with more consistent pan-EU rules and greater standardisation. I get the sense that they’re shying away from bond market standardisation more broadly, which was a topic that was also addressed in the Bank of England’s Fair and Effective Markets Review. Probably wisely so, given that issuers are quite anti standardisation, even if investors are quite pro.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then finally there is a consultation on EU regulatory framework for financial services, which offers an opportunity to comment on the various post-crisis regulatory measures.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Commission says it is keen to hear what people are experiencing in terms of constraints on financing arising from regulation. Whether market liquidity has been impacted by reforms. How firms are dealing with cost and complexity and specifically whether reporting rules are proving problematic. It also focuses on definitions across legislation and potential gaps and overlaps.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good to see that the Commission is open to feedback from market participants regarding the impact of the rules. That said, it’s not promising anything. It’s a pretty superficial consultation document and the Commission says it “may consider taking action in specific areas if the evidence gathered clearly demonstrates there are disproportionate costs or deficiencies”.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Personally I’m not sure all that much is going to come of this, given that Europe doesn’t have a particularly strong track record on strong cost benefit analysis underpinning policy measures. That said I’m sure there are problems that we’ll want to address in response to that. And I think if there were issues that could properly substantiate then you might get a sympathetic hearing from the EU. I suspect that CRD/CRR might be areas where there is more appetite for change, similar to the gradual softening of some of Solvency II standards. </a:t>
            </a:r>
          </a:p>
          <a:p>
            <a:endParaRPr lang="en-GB" dirty="0"/>
          </a:p>
        </p:txBody>
      </p:sp>
      <p:sp>
        <p:nvSpPr>
          <p:cNvPr id="4" name="Slide Number Placeholder 3"/>
          <p:cNvSpPr>
            <a:spLocks noGrp="1"/>
          </p:cNvSpPr>
          <p:nvPr>
            <p:ph type="sldNum" sz="quarter" idx="10"/>
          </p:nvPr>
        </p:nvSpPr>
        <p:spPr/>
        <p:txBody>
          <a:bodyPr/>
          <a:lstStyle/>
          <a:p>
            <a:fld id="{E832694D-BA92-47CA-AA29-F8B7D21D75FC}" type="slidenum">
              <a:rPr lang="en-GB" smtClean="0"/>
              <a:t>13</a:t>
            </a:fld>
            <a:endParaRPr lang="en-GB" dirty="0"/>
          </a:p>
        </p:txBody>
      </p:sp>
    </p:spTree>
    <p:extLst>
      <p:ext uri="{BB962C8B-B14F-4D97-AF65-F5344CB8AC3E}">
        <p14:creationId xmlns:p14="http://schemas.microsoft.com/office/powerpoint/2010/main" val="343953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smtClean="0"/>
          </a:p>
        </p:txBody>
      </p:sp>
      <p:sp>
        <p:nvSpPr>
          <p:cNvPr id="25603" name="Slide Number Placeholder 3"/>
          <p:cNvSpPr>
            <a:spLocks noGrp="1"/>
          </p:cNvSpPr>
          <p:nvPr>
            <p:ph type="sldNum" sz="quarter" idx="5"/>
          </p:nvPr>
        </p:nvSpPr>
        <p:spPr bwMode="auto">
          <a:xfrm>
            <a:off x="3810558" y="8732410"/>
            <a:ext cx="2916194" cy="4600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Trebuchet MS" pitchFamily="34" charset="0"/>
                <a:ea typeface="MS PGothic" pitchFamily="34" charset="-128"/>
              </a:defRPr>
            </a:lvl1pPr>
            <a:lvl2pPr marL="729017" indent="-280391" eaLnBrk="0" hangingPunct="0">
              <a:defRPr sz="2400">
                <a:solidFill>
                  <a:schemeClr val="tx1"/>
                </a:solidFill>
                <a:latin typeface="Trebuchet MS" pitchFamily="34" charset="0"/>
                <a:ea typeface="MS PGothic" pitchFamily="34" charset="-128"/>
              </a:defRPr>
            </a:lvl2pPr>
            <a:lvl3pPr marL="1121564" indent="-224312" eaLnBrk="0" hangingPunct="0">
              <a:defRPr sz="2400">
                <a:solidFill>
                  <a:schemeClr val="tx1"/>
                </a:solidFill>
                <a:latin typeface="Trebuchet MS" pitchFamily="34" charset="0"/>
                <a:ea typeface="MS PGothic" pitchFamily="34" charset="-128"/>
              </a:defRPr>
            </a:lvl3pPr>
            <a:lvl4pPr marL="1570189" indent="-224312" eaLnBrk="0" hangingPunct="0">
              <a:defRPr sz="2400">
                <a:solidFill>
                  <a:schemeClr val="tx1"/>
                </a:solidFill>
                <a:latin typeface="Trebuchet MS" pitchFamily="34" charset="0"/>
                <a:ea typeface="MS PGothic" pitchFamily="34" charset="-128"/>
              </a:defRPr>
            </a:lvl4pPr>
            <a:lvl5pPr marL="2018816" indent="-224312" eaLnBrk="0" hangingPunct="0">
              <a:defRPr sz="2400">
                <a:solidFill>
                  <a:schemeClr val="tx1"/>
                </a:solidFill>
                <a:latin typeface="Trebuchet MS" pitchFamily="34" charset="0"/>
                <a:ea typeface="MS PGothic" pitchFamily="34" charset="-128"/>
              </a:defRPr>
            </a:lvl5pPr>
            <a:lvl6pPr marL="2467441" indent="-224312"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16065" indent="-224312"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364692" indent="-224312"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13317" indent="-224312"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584200" eaLnBrk="1" hangingPunct="1"/>
            <a:fld id="{960CAE03-E108-44DA-B406-08E85FAA3690}" type="slidenum">
              <a:rPr lang="en-US" altLang="en-US" sz="1200" kern="0">
                <a:solidFill>
                  <a:prstClr val="black"/>
                </a:solidFill>
                <a:latin typeface="Calibri" pitchFamily="34" charset="0"/>
                <a:cs typeface="Helvetica"/>
                <a:sym typeface="Helvetica"/>
              </a:rPr>
              <a:pPr defTabSz="584200" eaLnBrk="1" hangingPunct="1"/>
              <a:t>3</a:t>
            </a:fld>
            <a:endParaRPr lang="en-US" altLang="en-US" sz="1200" kern="0" dirty="0">
              <a:solidFill>
                <a:prstClr val="black"/>
              </a:solidFill>
              <a:latin typeface="Calibri" pitchFamily="34" charset="0"/>
              <a:cs typeface="Helvetica"/>
              <a:sym typeface="Helvetica"/>
            </a:endParaRPr>
          </a:p>
        </p:txBody>
      </p:sp>
    </p:spTree>
    <p:extLst>
      <p:ext uri="{BB962C8B-B14F-4D97-AF65-F5344CB8AC3E}">
        <p14:creationId xmlns:p14="http://schemas.microsoft.com/office/powerpoint/2010/main" val="217308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smtClean="0"/>
          </a:p>
        </p:txBody>
      </p:sp>
      <p:sp>
        <p:nvSpPr>
          <p:cNvPr id="25603" name="Slide Number Placeholder 3"/>
          <p:cNvSpPr>
            <a:spLocks noGrp="1"/>
          </p:cNvSpPr>
          <p:nvPr>
            <p:ph type="sldNum" sz="quarter" idx="5"/>
          </p:nvPr>
        </p:nvSpPr>
        <p:spPr bwMode="auto">
          <a:xfrm>
            <a:off x="3810558" y="8732410"/>
            <a:ext cx="2916194" cy="4600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Trebuchet MS" pitchFamily="34" charset="0"/>
                <a:ea typeface="MS PGothic" pitchFamily="34" charset="-128"/>
              </a:defRPr>
            </a:lvl1pPr>
            <a:lvl2pPr marL="729017" indent="-280391" eaLnBrk="0" hangingPunct="0">
              <a:defRPr sz="2400">
                <a:solidFill>
                  <a:schemeClr val="tx1"/>
                </a:solidFill>
                <a:latin typeface="Trebuchet MS" pitchFamily="34" charset="0"/>
                <a:ea typeface="MS PGothic" pitchFamily="34" charset="-128"/>
              </a:defRPr>
            </a:lvl2pPr>
            <a:lvl3pPr marL="1121564" indent="-224312" eaLnBrk="0" hangingPunct="0">
              <a:defRPr sz="2400">
                <a:solidFill>
                  <a:schemeClr val="tx1"/>
                </a:solidFill>
                <a:latin typeface="Trebuchet MS" pitchFamily="34" charset="0"/>
                <a:ea typeface="MS PGothic" pitchFamily="34" charset="-128"/>
              </a:defRPr>
            </a:lvl3pPr>
            <a:lvl4pPr marL="1570189" indent="-224312" eaLnBrk="0" hangingPunct="0">
              <a:defRPr sz="2400">
                <a:solidFill>
                  <a:schemeClr val="tx1"/>
                </a:solidFill>
                <a:latin typeface="Trebuchet MS" pitchFamily="34" charset="0"/>
                <a:ea typeface="MS PGothic" pitchFamily="34" charset="-128"/>
              </a:defRPr>
            </a:lvl4pPr>
            <a:lvl5pPr marL="2018816" indent="-224312" eaLnBrk="0" hangingPunct="0">
              <a:defRPr sz="2400">
                <a:solidFill>
                  <a:schemeClr val="tx1"/>
                </a:solidFill>
                <a:latin typeface="Trebuchet MS" pitchFamily="34" charset="0"/>
                <a:ea typeface="MS PGothic" pitchFamily="34" charset="-128"/>
              </a:defRPr>
            </a:lvl5pPr>
            <a:lvl6pPr marL="2467441" indent="-224312"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16065" indent="-224312"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364692" indent="-224312"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13317" indent="-224312"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584200" eaLnBrk="1" hangingPunct="1"/>
            <a:fld id="{960CAE03-E108-44DA-B406-08E85FAA3690}" type="slidenum">
              <a:rPr lang="en-US" altLang="en-US" sz="1200" kern="0">
                <a:solidFill>
                  <a:prstClr val="black"/>
                </a:solidFill>
                <a:latin typeface="Calibri" pitchFamily="34" charset="0"/>
                <a:cs typeface="Helvetica"/>
                <a:sym typeface="Helvetica"/>
              </a:rPr>
              <a:pPr defTabSz="584200" eaLnBrk="1" hangingPunct="1"/>
              <a:t>4</a:t>
            </a:fld>
            <a:endParaRPr lang="en-US" altLang="en-US" sz="1200" kern="0" dirty="0">
              <a:solidFill>
                <a:prstClr val="black"/>
              </a:solidFill>
              <a:latin typeface="Calibri" pitchFamily="34" charset="0"/>
              <a:cs typeface="Helvetica"/>
              <a:sym typeface="Helvetica"/>
            </a:endParaRPr>
          </a:p>
        </p:txBody>
      </p:sp>
    </p:spTree>
    <p:extLst>
      <p:ext uri="{BB962C8B-B14F-4D97-AF65-F5344CB8AC3E}">
        <p14:creationId xmlns:p14="http://schemas.microsoft.com/office/powerpoint/2010/main" val="360249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smtClean="0"/>
          </a:p>
        </p:txBody>
      </p:sp>
      <p:sp>
        <p:nvSpPr>
          <p:cNvPr id="25603" name="Slide Number Placeholder 3"/>
          <p:cNvSpPr>
            <a:spLocks noGrp="1"/>
          </p:cNvSpPr>
          <p:nvPr>
            <p:ph type="sldNum" sz="quarter" idx="5"/>
          </p:nvPr>
        </p:nvSpPr>
        <p:spPr bwMode="auto">
          <a:xfrm>
            <a:off x="3810558" y="8732410"/>
            <a:ext cx="2916194" cy="4600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Trebuchet MS" pitchFamily="34" charset="0"/>
                <a:ea typeface="MS PGothic" pitchFamily="34" charset="-128"/>
              </a:defRPr>
            </a:lvl1pPr>
            <a:lvl2pPr marL="729017" indent="-280391" eaLnBrk="0" hangingPunct="0">
              <a:defRPr sz="2400">
                <a:solidFill>
                  <a:schemeClr val="tx1"/>
                </a:solidFill>
                <a:latin typeface="Trebuchet MS" pitchFamily="34" charset="0"/>
                <a:ea typeface="MS PGothic" pitchFamily="34" charset="-128"/>
              </a:defRPr>
            </a:lvl2pPr>
            <a:lvl3pPr marL="1121564" indent="-224312" eaLnBrk="0" hangingPunct="0">
              <a:defRPr sz="2400">
                <a:solidFill>
                  <a:schemeClr val="tx1"/>
                </a:solidFill>
                <a:latin typeface="Trebuchet MS" pitchFamily="34" charset="0"/>
                <a:ea typeface="MS PGothic" pitchFamily="34" charset="-128"/>
              </a:defRPr>
            </a:lvl3pPr>
            <a:lvl4pPr marL="1570189" indent="-224312" eaLnBrk="0" hangingPunct="0">
              <a:defRPr sz="2400">
                <a:solidFill>
                  <a:schemeClr val="tx1"/>
                </a:solidFill>
                <a:latin typeface="Trebuchet MS" pitchFamily="34" charset="0"/>
                <a:ea typeface="MS PGothic" pitchFamily="34" charset="-128"/>
              </a:defRPr>
            </a:lvl4pPr>
            <a:lvl5pPr marL="2018816" indent="-224312" eaLnBrk="0" hangingPunct="0">
              <a:defRPr sz="2400">
                <a:solidFill>
                  <a:schemeClr val="tx1"/>
                </a:solidFill>
                <a:latin typeface="Trebuchet MS" pitchFamily="34" charset="0"/>
                <a:ea typeface="MS PGothic" pitchFamily="34" charset="-128"/>
              </a:defRPr>
            </a:lvl5pPr>
            <a:lvl6pPr marL="2467441" indent="-224312"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16065" indent="-224312"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364692" indent="-224312"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13317" indent="-224312"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584200" eaLnBrk="1" hangingPunct="1"/>
            <a:fld id="{960CAE03-E108-44DA-B406-08E85FAA3690}" type="slidenum">
              <a:rPr lang="en-US" altLang="en-US" sz="1200" kern="0">
                <a:solidFill>
                  <a:prstClr val="black"/>
                </a:solidFill>
                <a:latin typeface="Calibri" pitchFamily="34" charset="0"/>
                <a:cs typeface="Helvetica"/>
                <a:sym typeface="Helvetica"/>
              </a:rPr>
              <a:pPr defTabSz="584200" eaLnBrk="1" hangingPunct="1"/>
              <a:t>5</a:t>
            </a:fld>
            <a:endParaRPr lang="en-US" altLang="en-US" sz="1200" kern="0" dirty="0">
              <a:solidFill>
                <a:prstClr val="black"/>
              </a:solidFill>
              <a:latin typeface="Calibri" pitchFamily="34" charset="0"/>
              <a:cs typeface="Helvetica"/>
              <a:sym typeface="Helvetica"/>
            </a:endParaRPr>
          </a:p>
        </p:txBody>
      </p:sp>
    </p:spTree>
    <p:extLst>
      <p:ext uri="{BB962C8B-B14F-4D97-AF65-F5344CB8AC3E}">
        <p14:creationId xmlns:p14="http://schemas.microsoft.com/office/powerpoint/2010/main" val="178446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smtClean="0"/>
          </a:p>
        </p:txBody>
      </p:sp>
      <p:sp>
        <p:nvSpPr>
          <p:cNvPr id="25603" name="Slide Number Placeholder 3"/>
          <p:cNvSpPr>
            <a:spLocks noGrp="1"/>
          </p:cNvSpPr>
          <p:nvPr>
            <p:ph type="sldNum" sz="quarter" idx="5"/>
          </p:nvPr>
        </p:nvSpPr>
        <p:spPr bwMode="auto">
          <a:xfrm>
            <a:off x="3810558" y="8732410"/>
            <a:ext cx="2916194" cy="4600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Trebuchet MS" pitchFamily="34" charset="0"/>
                <a:ea typeface="MS PGothic" pitchFamily="34" charset="-128"/>
              </a:defRPr>
            </a:lvl1pPr>
            <a:lvl2pPr marL="729017" indent="-280391" eaLnBrk="0" hangingPunct="0">
              <a:defRPr sz="2400">
                <a:solidFill>
                  <a:schemeClr val="tx1"/>
                </a:solidFill>
                <a:latin typeface="Trebuchet MS" pitchFamily="34" charset="0"/>
                <a:ea typeface="MS PGothic" pitchFamily="34" charset="-128"/>
              </a:defRPr>
            </a:lvl2pPr>
            <a:lvl3pPr marL="1121564" indent="-224312" eaLnBrk="0" hangingPunct="0">
              <a:defRPr sz="2400">
                <a:solidFill>
                  <a:schemeClr val="tx1"/>
                </a:solidFill>
                <a:latin typeface="Trebuchet MS" pitchFamily="34" charset="0"/>
                <a:ea typeface="MS PGothic" pitchFamily="34" charset="-128"/>
              </a:defRPr>
            </a:lvl3pPr>
            <a:lvl4pPr marL="1570189" indent="-224312" eaLnBrk="0" hangingPunct="0">
              <a:defRPr sz="2400">
                <a:solidFill>
                  <a:schemeClr val="tx1"/>
                </a:solidFill>
                <a:latin typeface="Trebuchet MS" pitchFamily="34" charset="0"/>
                <a:ea typeface="MS PGothic" pitchFamily="34" charset="-128"/>
              </a:defRPr>
            </a:lvl4pPr>
            <a:lvl5pPr marL="2018816" indent="-224312" eaLnBrk="0" hangingPunct="0">
              <a:defRPr sz="2400">
                <a:solidFill>
                  <a:schemeClr val="tx1"/>
                </a:solidFill>
                <a:latin typeface="Trebuchet MS" pitchFamily="34" charset="0"/>
                <a:ea typeface="MS PGothic" pitchFamily="34" charset="-128"/>
              </a:defRPr>
            </a:lvl5pPr>
            <a:lvl6pPr marL="2467441" indent="-224312"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16065" indent="-224312"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364692" indent="-224312"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13317" indent="-224312"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584200" eaLnBrk="1" hangingPunct="1"/>
            <a:fld id="{960CAE03-E108-44DA-B406-08E85FAA3690}" type="slidenum">
              <a:rPr lang="en-US" altLang="en-US" sz="1200" kern="0">
                <a:solidFill>
                  <a:prstClr val="black"/>
                </a:solidFill>
                <a:latin typeface="Calibri" pitchFamily="34" charset="0"/>
                <a:cs typeface="Helvetica"/>
                <a:sym typeface="Helvetica"/>
              </a:rPr>
              <a:pPr defTabSz="584200" eaLnBrk="1" hangingPunct="1"/>
              <a:t>6</a:t>
            </a:fld>
            <a:endParaRPr lang="en-US" altLang="en-US" sz="1200" kern="0" dirty="0">
              <a:solidFill>
                <a:prstClr val="black"/>
              </a:solidFill>
              <a:latin typeface="Calibri" pitchFamily="34" charset="0"/>
              <a:cs typeface="Helvetica"/>
              <a:sym typeface="Helvetica"/>
            </a:endParaRPr>
          </a:p>
        </p:txBody>
      </p:sp>
    </p:spTree>
    <p:extLst>
      <p:ext uri="{BB962C8B-B14F-4D97-AF65-F5344CB8AC3E}">
        <p14:creationId xmlns:p14="http://schemas.microsoft.com/office/powerpoint/2010/main" val="175267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6986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4550" y="752475"/>
            <a:ext cx="4994275" cy="37465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3289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Intentions that underlie CMU are pretty well understood. This is Commissioner Hill’s flagship project. It’s about broadening the range of funding sources for businesses in Europe. You could also say that it’s about reducing Europe’s dependence on the banking sector, although the Commission has to walk a bit of a balancing act on that and try and present banks as part of the solution.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AIMA as an association has been very vocal in our support for the goals of the CMU project. We published a research paper last year exploring the linkages between capital market depth and economic growth levels and we’ve since published follow up studies exploring the specific contributions to economic activity made by credit funds and activist funds.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it’s good to see that the project is advancing and as I said, the Commission has now come out with a package of measures in order to deliver CMU.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Package that came out at the end of September comprises several discrete piece of work. The commission describes it as “range of steps whose impact will cumulatively be significant”.  To a certain degree there is an element here of trying to weave together quite unrelated pieces of work into a grand unifying theme, when the reality is that the individual components of the package are not necessarily earth shattering.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still I would say that there is definitely enough substance here to view this as a serious undertaking; I don’t think this is going to end up being one of those Big Society ideas that has a catchy project title but little in the way of content</a:t>
            </a:r>
          </a:p>
          <a:p>
            <a:endParaRPr lang="en-GB" dirty="0"/>
          </a:p>
        </p:txBody>
      </p:sp>
      <p:sp>
        <p:nvSpPr>
          <p:cNvPr id="4" name="Slide Number Placeholder 3"/>
          <p:cNvSpPr>
            <a:spLocks noGrp="1"/>
          </p:cNvSpPr>
          <p:nvPr>
            <p:ph type="sldNum" sz="quarter" idx="10"/>
          </p:nvPr>
        </p:nvSpPr>
        <p:spPr/>
        <p:txBody>
          <a:bodyPr/>
          <a:lstStyle/>
          <a:p>
            <a:fld id="{E832694D-BA92-47CA-AA29-F8B7D21D75FC}" type="slidenum">
              <a:rPr lang="en-GB" smtClean="0"/>
              <a:t>10</a:t>
            </a:fld>
            <a:endParaRPr lang="en-GB" dirty="0"/>
          </a:p>
        </p:txBody>
      </p:sp>
    </p:spTree>
    <p:extLst>
      <p:ext uri="{BB962C8B-B14F-4D97-AF65-F5344CB8AC3E}">
        <p14:creationId xmlns:p14="http://schemas.microsoft.com/office/powerpoint/2010/main" val="417851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Intentions that underlie CMU are pretty well understood. This is Commissioner Hill’s flagship project. It’s about broadening the range of funding sources for businesses in Europe. You could also say that it’s about reducing Europe’s dependence on the banking sector, although the Commission has to walk a bit of a balancing act on that and try and present banks as part of the solution.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AIMA as an association has been very vocal in our support for the goals of the CMU project. We published a research paper last year exploring the linkages between capital market depth and economic growth levels and we’ve since published follow up studies exploring the specific contributions to economic activity made by credit funds and activist funds.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it’s good to see that the project is advancing and as I said, the Commission has now come out with a package of measures in order to deliver CMU.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Package that came out at the end of September comprises several discrete piece of work. The commission describes it as “range of steps whose impact will cumulatively be significant”.  To a certain degree there is an element here of trying to weave together quite unrelated pieces of work into a grand unifying theme, when the reality is that the individual components of the package are not necessarily earth shattering.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still I would say that there is definitely enough substance here to view this as a serious undertaking; I don’t think this is going to end up being one of those Big Society ideas that has a catchy project title but little in the way of content</a:t>
            </a:r>
          </a:p>
          <a:p>
            <a:endParaRPr lang="en-GB" dirty="0"/>
          </a:p>
        </p:txBody>
      </p:sp>
      <p:sp>
        <p:nvSpPr>
          <p:cNvPr id="4" name="Slide Number Placeholder 3"/>
          <p:cNvSpPr>
            <a:spLocks noGrp="1"/>
          </p:cNvSpPr>
          <p:nvPr>
            <p:ph type="sldNum" sz="quarter" idx="10"/>
          </p:nvPr>
        </p:nvSpPr>
        <p:spPr/>
        <p:txBody>
          <a:bodyPr/>
          <a:lstStyle/>
          <a:p>
            <a:fld id="{E832694D-BA92-47CA-AA29-F8B7D21D75FC}" type="slidenum">
              <a:rPr lang="en-GB" smtClean="0"/>
              <a:t>11</a:t>
            </a:fld>
            <a:endParaRPr lang="en-GB" dirty="0"/>
          </a:p>
        </p:txBody>
      </p:sp>
    </p:spTree>
    <p:extLst>
      <p:ext uri="{BB962C8B-B14F-4D97-AF65-F5344CB8AC3E}">
        <p14:creationId xmlns:p14="http://schemas.microsoft.com/office/powerpoint/2010/main" val="176722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193" y="3506341"/>
            <a:ext cx="6858000" cy="1655762"/>
          </a:xfrm>
        </p:spPr>
        <p:txBody>
          <a:bodyPr>
            <a:normAutofit/>
          </a:bodyPr>
          <a:lstStyle>
            <a:lvl1pPr marL="0" indent="0" algn="l">
              <a:buNone/>
              <a:defRPr sz="2800">
                <a:solidFill>
                  <a:srgbClr val="134B8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Title 10"/>
          <p:cNvSpPr>
            <a:spLocks noGrp="1"/>
          </p:cNvSpPr>
          <p:nvPr>
            <p:ph type="title"/>
          </p:nvPr>
        </p:nvSpPr>
        <p:spPr>
          <a:xfrm>
            <a:off x="93327" y="1770924"/>
            <a:ext cx="7886700" cy="1325563"/>
          </a:xfrm>
        </p:spPr>
        <p:txBody>
          <a:bodyPr>
            <a:normAutofit/>
          </a:bodyPr>
          <a:lstStyle>
            <a:lvl1pPr>
              <a:defRPr sz="3600" b="1">
                <a:solidFill>
                  <a:srgbClr val="134B8E"/>
                </a:solidFill>
                <a:latin typeface="Trebuchet MS" panose="020B0603020202020204" pitchFamily="34" charset="0"/>
              </a:defRPr>
            </a:lvl1pPr>
          </a:lstStyle>
          <a:p>
            <a:r>
              <a:rPr lang="en-US" dirty="0" smtClean="0"/>
              <a:t>Click to edit Master title style</a:t>
            </a:r>
            <a:endParaRPr lang="en-GB" dirty="0"/>
          </a:p>
        </p:txBody>
      </p:sp>
      <p:sp>
        <p:nvSpPr>
          <p:cNvPr id="15" name="TextBox 14"/>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cxnSp>
        <p:nvCxnSpPr>
          <p:cNvPr id="9" name="Straight Connector 8"/>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7315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and Pictures">
    <p:spTree>
      <p:nvGrpSpPr>
        <p:cNvPr id="1" name=""/>
        <p:cNvGrpSpPr/>
        <p:nvPr/>
      </p:nvGrpSpPr>
      <p:grpSpPr>
        <a:xfrm>
          <a:off x="0" y="0"/>
          <a:ext cx="0" cy="0"/>
          <a:chOff x="0" y="0"/>
          <a:chExt cx="0" cy="0"/>
        </a:xfrm>
      </p:grpSpPr>
      <p:sp>
        <p:nvSpPr>
          <p:cNvPr id="20" name="Content Placeholder 2"/>
          <p:cNvSpPr>
            <a:spLocks noGrp="1"/>
          </p:cNvSpPr>
          <p:nvPr>
            <p:ph idx="1"/>
          </p:nvPr>
        </p:nvSpPr>
        <p:spPr>
          <a:xfrm>
            <a:off x="89299" y="1623601"/>
            <a:ext cx="8591776" cy="3282476"/>
          </a:xfrm>
        </p:spPr>
        <p:txBody>
          <a:bodyPr/>
          <a:lstStyle>
            <a:lvl1pPr marL="228600" indent="-228600">
              <a:buFont typeface="Wingdings" panose="05000000000000000000" pitchFamily="2" charset="2"/>
              <a:buChar char="§"/>
              <a:defRPr>
                <a:solidFill>
                  <a:srgbClr val="134B8E"/>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Picture Placeholder 7"/>
          <p:cNvSpPr>
            <a:spLocks noGrp="1"/>
          </p:cNvSpPr>
          <p:nvPr>
            <p:ph type="pic" sz="quarter" idx="17"/>
          </p:nvPr>
        </p:nvSpPr>
        <p:spPr>
          <a:xfrm>
            <a:off x="320307" y="5124885"/>
            <a:ext cx="2562262" cy="1116423"/>
          </a:xfrm>
        </p:spPr>
        <p:txBody>
          <a:bodyPr>
            <a:normAutofit/>
          </a:bodyPr>
          <a:lstStyle>
            <a:lvl1pPr>
              <a:defRPr sz="1400" b="0">
                <a:solidFill>
                  <a:schemeClr val="accent3"/>
                </a:solidFill>
              </a:defRPr>
            </a:lvl1pPr>
          </a:lstStyle>
          <a:p>
            <a:endParaRPr lang="en-GB" dirty="0"/>
          </a:p>
        </p:txBody>
      </p:sp>
      <p:sp>
        <p:nvSpPr>
          <p:cNvPr id="29" name="Picture Placeholder 7"/>
          <p:cNvSpPr>
            <a:spLocks noGrp="1"/>
          </p:cNvSpPr>
          <p:nvPr>
            <p:ph type="pic" sz="quarter" idx="18"/>
          </p:nvPr>
        </p:nvSpPr>
        <p:spPr>
          <a:xfrm>
            <a:off x="3247811" y="5128423"/>
            <a:ext cx="2562262" cy="1116423"/>
          </a:xfrm>
        </p:spPr>
        <p:txBody>
          <a:bodyPr>
            <a:normAutofit/>
          </a:bodyPr>
          <a:lstStyle>
            <a:lvl1pPr>
              <a:defRPr sz="1400" b="0">
                <a:solidFill>
                  <a:schemeClr val="accent3"/>
                </a:solidFill>
              </a:defRPr>
            </a:lvl1pPr>
          </a:lstStyle>
          <a:p>
            <a:endParaRPr lang="en-GB" dirty="0"/>
          </a:p>
        </p:txBody>
      </p:sp>
      <p:sp>
        <p:nvSpPr>
          <p:cNvPr id="30" name="Picture Placeholder 7"/>
          <p:cNvSpPr>
            <a:spLocks noGrp="1"/>
          </p:cNvSpPr>
          <p:nvPr>
            <p:ph type="pic" sz="quarter" idx="19"/>
          </p:nvPr>
        </p:nvSpPr>
        <p:spPr>
          <a:xfrm>
            <a:off x="6122157" y="5131963"/>
            <a:ext cx="2562262" cy="1116423"/>
          </a:xfrm>
        </p:spPr>
        <p:txBody>
          <a:bodyPr>
            <a:normAutofit/>
          </a:bodyPr>
          <a:lstStyle>
            <a:lvl1pPr>
              <a:defRPr sz="1400" b="0">
                <a:solidFill>
                  <a:schemeClr val="accent3"/>
                </a:solidFill>
              </a:defRPr>
            </a:lvl1pPr>
          </a:lstStyle>
          <a:p>
            <a:endParaRPr lang="en-GB" dirty="0"/>
          </a:p>
        </p:txBody>
      </p:sp>
      <p:sp>
        <p:nvSpPr>
          <p:cNvPr id="33" name="Slide Number Placeholder 5"/>
          <p:cNvSpPr>
            <a:spLocks noGrp="1"/>
          </p:cNvSpPr>
          <p:nvPr>
            <p:ph type="sldNum" sz="quarter" idx="12"/>
          </p:nvPr>
        </p:nvSpPr>
        <p:spPr>
          <a:xfrm>
            <a:off x="6623675" y="6356351"/>
            <a:ext cx="2057400" cy="365125"/>
          </a:xfrm>
        </p:spPr>
        <p:txBody>
          <a:bodyPr/>
          <a:lstStyle>
            <a:lvl1pPr>
              <a:defRPr sz="1400" b="1">
                <a:solidFill>
                  <a:srgbClr val="002060"/>
                </a:solidFill>
                <a:latin typeface="Trebuchet MS" panose="020B0603020202020204" pitchFamily="34" charset="0"/>
              </a:defRPr>
            </a:lvl1pPr>
          </a:lstStyle>
          <a:p>
            <a:fld id="{050937A2-670E-4CBA-9206-EA9C93BF75E9}" type="slidenum">
              <a:rPr lang="en-GB" smtClean="0"/>
              <a:pPr/>
              <a:t>‹#›</a:t>
            </a:fld>
            <a:endParaRPr lang="en-GB" dirty="0"/>
          </a:p>
        </p:txBody>
      </p:sp>
      <p:sp>
        <p:nvSpPr>
          <p:cNvPr id="10" name="Title 1"/>
          <p:cNvSpPr>
            <a:spLocks noGrp="1"/>
          </p:cNvSpPr>
          <p:nvPr>
            <p:ph type="title"/>
          </p:nvPr>
        </p:nvSpPr>
        <p:spPr>
          <a:xfrm>
            <a:off x="70047" y="60799"/>
            <a:ext cx="7886700" cy="1325563"/>
          </a:xfrm>
        </p:spPr>
        <p:txBody>
          <a:bodyPr>
            <a:normAutofit/>
          </a:bodyPr>
          <a:lstStyle>
            <a:lvl1pPr>
              <a:defRPr sz="3400" b="1">
                <a:solidFill>
                  <a:srgbClr val="134B8E"/>
                </a:solidFill>
                <a:latin typeface="Trebuchet MS" panose="020B0603020202020204" pitchFamily="34" charset="0"/>
              </a:defRPr>
            </a:lvl1pPr>
          </a:lstStyle>
          <a:p>
            <a:r>
              <a:rPr lang="en-US" dirty="0" smtClean="0"/>
              <a:t>Click to edit Master title style</a:t>
            </a:r>
            <a:endParaRPr lang="en-US" dirty="0"/>
          </a:p>
        </p:txBody>
      </p:sp>
      <p:cxnSp>
        <p:nvCxnSpPr>
          <p:cNvPr id="12" name="Straight Connector 11"/>
          <p:cNvCxnSpPr/>
          <p:nvPr userDrawn="1"/>
        </p:nvCxnSpPr>
        <p:spPr>
          <a:xfrm flipV="1">
            <a:off x="224608" y="1280167"/>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733" y="145918"/>
            <a:ext cx="1315937" cy="965020"/>
          </a:xfrm>
          <a:prstGeom prst="rect">
            <a:avLst/>
          </a:prstGeom>
        </p:spPr>
      </p:pic>
    </p:spTree>
    <p:extLst>
      <p:ext uri="{BB962C8B-B14F-4D97-AF65-F5344CB8AC3E}">
        <p14:creationId xmlns:p14="http://schemas.microsoft.com/office/powerpoint/2010/main" val="19645181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ullets and pictures">
    <p:spTree>
      <p:nvGrpSpPr>
        <p:cNvPr id="1" name=""/>
        <p:cNvGrpSpPr/>
        <p:nvPr/>
      </p:nvGrpSpPr>
      <p:grpSpPr>
        <a:xfrm>
          <a:off x="0" y="0"/>
          <a:ext cx="0" cy="0"/>
          <a:chOff x="0" y="0"/>
          <a:chExt cx="0" cy="0"/>
        </a:xfrm>
      </p:grpSpPr>
      <p:sp>
        <p:nvSpPr>
          <p:cNvPr id="20" name="Content Placeholder 2"/>
          <p:cNvSpPr>
            <a:spLocks noGrp="1"/>
          </p:cNvSpPr>
          <p:nvPr>
            <p:ph idx="1"/>
          </p:nvPr>
        </p:nvSpPr>
        <p:spPr>
          <a:xfrm>
            <a:off x="89299" y="1646236"/>
            <a:ext cx="5541480" cy="4341795"/>
          </a:xfrm>
        </p:spPr>
        <p:txBody>
          <a:bodyPr/>
          <a:lstStyle>
            <a:lvl1pPr marL="228600" indent="-228600">
              <a:buFont typeface="Wingdings" panose="05000000000000000000" pitchFamily="2" charset="2"/>
              <a:buChar char="§"/>
              <a:defRPr>
                <a:solidFill>
                  <a:srgbClr val="134B8E"/>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Picture Placeholder 7"/>
          <p:cNvSpPr>
            <a:spLocks noGrp="1"/>
          </p:cNvSpPr>
          <p:nvPr>
            <p:ph type="pic" sz="quarter" idx="18"/>
          </p:nvPr>
        </p:nvSpPr>
        <p:spPr>
          <a:xfrm>
            <a:off x="6124533" y="4160673"/>
            <a:ext cx="2663332" cy="1827359"/>
          </a:xfrm>
        </p:spPr>
        <p:txBody>
          <a:bodyPr>
            <a:normAutofit/>
          </a:bodyPr>
          <a:lstStyle>
            <a:lvl1pPr>
              <a:defRPr sz="1400" b="0">
                <a:solidFill>
                  <a:schemeClr val="accent3"/>
                </a:solidFill>
              </a:defRPr>
            </a:lvl1pPr>
          </a:lstStyle>
          <a:p>
            <a:endParaRPr lang="en-GB" dirty="0"/>
          </a:p>
        </p:txBody>
      </p:sp>
      <p:sp>
        <p:nvSpPr>
          <p:cNvPr id="30" name="Picture Placeholder 7"/>
          <p:cNvSpPr>
            <a:spLocks noGrp="1"/>
          </p:cNvSpPr>
          <p:nvPr>
            <p:ph type="pic" sz="quarter" idx="19"/>
          </p:nvPr>
        </p:nvSpPr>
        <p:spPr>
          <a:xfrm>
            <a:off x="6124533" y="1901130"/>
            <a:ext cx="2663332" cy="1891225"/>
          </a:xfrm>
        </p:spPr>
        <p:txBody>
          <a:bodyPr>
            <a:normAutofit/>
          </a:bodyPr>
          <a:lstStyle>
            <a:lvl1pPr>
              <a:defRPr sz="1400" b="0">
                <a:solidFill>
                  <a:schemeClr val="accent3"/>
                </a:solidFill>
              </a:defRPr>
            </a:lvl1pPr>
          </a:lstStyle>
          <a:p>
            <a:endParaRPr lang="en-GB" dirty="0"/>
          </a:p>
        </p:txBody>
      </p:sp>
      <p:sp>
        <p:nvSpPr>
          <p:cNvPr id="33" name="Slide Number Placeholder 5"/>
          <p:cNvSpPr>
            <a:spLocks noGrp="1"/>
          </p:cNvSpPr>
          <p:nvPr>
            <p:ph type="sldNum" sz="quarter" idx="12"/>
          </p:nvPr>
        </p:nvSpPr>
        <p:spPr>
          <a:xfrm>
            <a:off x="6730465" y="6356350"/>
            <a:ext cx="2057400" cy="365125"/>
          </a:xfrm>
        </p:spPr>
        <p:txBody>
          <a:bodyPr/>
          <a:lstStyle>
            <a:lvl1pPr>
              <a:defRPr sz="1400" b="1">
                <a:solidFill>
                  <a:srgbClr val="002060"/>
                </a:solidFill>
                <a:latin typeface="Trebuchet MS" panose="020B0603020202020204" pitchFamily="34" charset="0"/>
              </a:defRPr>
            </a:lvl1pPr>
          </a:lstStyle>
          <a:p>
            <a:fld id="{050937A2-670E-4CBA-9206-EA9C93BF75E9}" type="slidenum">
              <a:rPr lang="en-GB" smtClean="0"/>
              <a:pPr/>
              <a:t>‹#›</a:t>
            </a:fld>
            <a:endParaRPr lang="en-GB" dirty="0"/>
          </a:p>
        </p:txBody>
      </p:sp>
      <p:sp>
        <p:nvSpPr>
          <p:cNvPr id="9" name="Title 1"/>
          <p:cNvSpPr>
            <a:spLocks noGrp="1"/>
          </p:cNvSpPr>
          <p:nvPr>
            <p:ph type="title"/>
          </p:nvPr>
        </p:nvSpPr>
        <p:spPr>
          <a:xfrm>
            <a:off x="70047" y="108925"/>
            <a:ext cx="7886700" cy="1007616"/>
          </a:xfrm>
        </p:spPr>
        <p:txBody>
          <a:bodyPr>
            <a:normAutofit/>
          </a:bodyPr>
          <a:lstStyle>
            <a:lvl1pPr>
              <a:defRPr sz="3400" b="1">
                <a:solidFill>
                  <a:srgbClr val="134B8E"/>
                </a:solidFill>
                <a:latin typeface="Trebuchet MS" panose="020B0603020202020204" pitchFamily="34" charset="0"/>
              </a:defRPr>
            </a:lvl1pPr>
          </a:lstStyle>
          <a:p>
            <a:r>
              <a:rPr lang="en-US" dirty="0" smtClean="0"/>
              <a:t>Click to edit Master title style</a:t>
            </a:r>
            <a:endParaRPr lang="en-US" dirty="0"/>
          </a:p>
        </p:txBody>
      </p:sp>
      <p:cxnSp>
        <p:nvCxnSpPr>
          <p:cNvPr id="11" name="Straight Connector 10"/>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132317526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0" name="TextBox 9"/>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9" name="Title 1"/>
          <p:cNvSpPr>
            <a:spLocks noGrp="1"/>
          </p:cNvSpPr>
          <p:nvPr>
            <p:ph type="title" hasCustomPrompt="1"/>
          </p:nvPr>
        </p:nvSpPr>
        <p:spPr>
          <a:xfrm>
            <a:off x="150600" y="71660"/>
            <a:ext cx="7886700" cy="1325563"/>
          </a:xfrm>
        </p:spPr>
        <p:txBody>
          <a:bodyPr>
            <a:normAutofit/>
          </a:bodyPr>
          <a:lstStyle>
            <a:lvl1pPr>
              <a:defRPr sz="3400" b="1">
                <a:solidFill>
                  <a:srgbClr val="134B8E"/>
                </a:solidFill>
                <a:latin typeface="Trebuchet MS" panose="020B0603020202020204" pitchFamily="34" charset="0"/>
              </a:defRPr>
            </a:lvl1pPr>
          </a:lstStyle>
          <a:p>
            <a:r>
              <a:rPr lang="en-US" dirty="0" smtClean="0"/>
              <a:t>Contact</a:t>
            </a:r>
            <a:endParaRPr lang="en-US" dirty="0"/>
          </a:p>
        </p:txBody>
      </p:sp>
      <p:sp>
        <p:nvSpPr>
          <p:cNvPr id="8" name="TextBox 7"/>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sp>
        <p:nvSpPr>
          <p:cNvPr id="11" name="Content Placeholder 2"/>
          <p:cNvSpPr>
            <a:spLocks noGrp="1"/>
          </p:cNvSpPr>
          <p:nvPr>
            <p:ph idx="1"/>
          </p:nvPr>
        </p:nvSpPr>
        <p:spPr>
          <a:xfrm>
            <a:off x="98926" y="2073349"/>
            <a:ext cx="8196234" cy="3787702"/>
          </a:xfrm>
        </p:spPr>
        <p:txBody>
          <a:bodyPr/>
          <a:lstStyle>
            <a:lvl1pPr marL="0" indent="0">
              <a:buNone/>
              <a:defRPr sz="3200">
                <a:solidFill>
                  <a:srgbClr val="134B8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cxnSp>
        <p:nvCxnSpPr>
          <p:cNvPr id="12" name="Straight Connector 11"/>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227302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Blue">
    <p:bg>
      <p:bgPr>
        <a:solidFill>
          <a:srgbClr val="134B8E"/>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24608" y="1524301"/>
            <a:ext cx="8462187" cy="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12" name="Content Placeholder 2"/>
          <p:cNvSpPr>
            <a:spLocks noGrp="1"/>
          </p:cNvSpPr>
          <p:nvPr>
            <p:ph idx="1"/>
          </p:nvPr>
        </p:nvSpPr>
        <p:spPr>
          <a:xfrm>
            <a:off x="98926" y="2073349"/>
            <a:ext cx="8196234" cy="3787702"/>
          </a:xfrm>
        </p:spPr>
        <p:txBody>
          <a:bodyPr/>
          <a:lstStyle>
            <a:lvl1pPr marL="0" indent="0">
              <a:buNone/>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9" name="Title 1"/>
          <p:cNvSpPr>
            <a:spLocks noGrp="1"/>
          </p:cNvSpPr>
          <p:nvPr>
            <p:ph type="title" hasCustomPrompt="1"/>
          </p:nvPr>
        </p:nvSpPr>
        <p:spPr>
          <a:xfrm>
            <a:off x="70047" y="320674"/>
            <a:ext cx="7886700" cy="1325563"/>
          </a:xfrm>
        </p:spPr>
        <p:txBody>
          <a:bodyPr>
            <a:normAutofit/>
          </a:bodyPr>
          <a:lstStyle>
            <a:lvl1pPr>
              <a:defRPr sz="3400" b="1">
                <a:solidFill>
                  <a:schemeClr val="bg1"/>
                </a:solidFill>
                <a:latin typeface="Trebuchet MS" panose="020B0603020202020204" pitchFamily="34" charset="0"/>
              </a:defRPr>
            </a:lvl1pPr>
          </a:lstStyle>
          <a:p>
            <a:r>
              <a:rPr lang="en-US" dirty="0" smtClean="0"/>
              <a:t>Contact</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2071" y="309707"/>
            <a:ext cx="1202400" cy="1178081"/>
          </a:xfrm>
          <a:prstGeom prst="rect">
            <a:avLst/>
          </a:prstGeom>
        </p:spPr>
      </p:pic>
      <p:sp>
        <p:nvSpPr>
          <p:cNvPr id="13" name="TextBox 12"/>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308672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154543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154029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120396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413836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41437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428319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NY">
    <p:spTree>
      <p:nvGrpSpPr>
        <p:cNvPr id="1" name=""/>
        <p:cNvGrpSpPr/>
        <p:nvPr/>
      </p:nvGrpSpPr>
      <p:grpSpPr>
        <a:xfrm>
          <a:off x="0" y="0"/>
          <a:ext cx="0" cy="0"/>
          <a:chOff x="0" y="0"/>
          <a:chExt cx="0" cy="0"/>
        </a:xfrm>
      </p:grpSpPr>
      <p:sp>
        <p:nvSpPr>
          <p:cNvPr id="15" name="TextBox 14"/>
          <p:cNvSpPr txBox="1">
            <a:spLocks noChangeArrowheads="1"/>
          </p:cNvSpPr>
          <p:nvPr userDrawn="1"/>
        </p:nvSpPr>
        <p:spPr bwMode="auto">
          <a:xfrm>
            <a:off x="-9625"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16" name="TextBox 15"/>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sp>
        <p:nvSpPr>
          <p:cNvPr id="4" name="AutoShape 6" descr="data:image/jpeg;base64,/9j/4AAQSkZJRgABAQAAAQABAAD/2wCEAAkGBxMTEhUUExQVFhUUFxUXFRcXFBUXFRcVFRUWFhQUFxUYHCggGBolGxQVIjEhJSkrLi4uGB8zODMtNygtLisBCgoKDg0OGxAQGywkHyQwLCwsLCwsLCwsLC8sLCwtLCwsLCwsLCwsLCwsLCwsLCwsLCwsLCwsLCwsLCwsLCwsLP/AABEIAIEBhgMBIgACEQEDEQH/xAAbAAABBQEBAAAAAAAAAAAAAAAEAAIDBQYBB//EAEsQAAEDAgMEBwUFBAcHAwUAAAEAAhEDIQQSMQVBUWEGEyIycYGRFEKhscEjM1Jy8BVistE0Q0RzguHxU1SSk6KzwhaDtAckVWR0/8QAGQEAAwEBAQAAAAAAAAAAAAAAAQIDAAQF/8QAKREAAgICAgECBgIDAAAAAAAAAAECEQMSITFRMkETImGBofBxwQRCkf/aAAwDAQACEQMRAD8A9PfZRZ0XUZKjFMLvTONoY1pKlFMjVICF1zlrDRE9hTbqZpTy9azURMapOpBSLguiqg2w0hezhMdQUhrJpqoJs3BGGp5phMNULgcEQEbwE0tCkdSlNFAprARPUDiizh3FROwRRUkBpgr3BRZ0WcAU04IhHZC0yFhXTT5KZuHhd6tbY1ATgonOKOdRKjNEo7GoCErha5HiipGsCGxqK9rCndWVZZQo3IbBoA6pObTCmeoyjYKHsw4RNPBoVriNynZincFm2FUEeyDgon4RObijwUgrJbYaQL7OkAUSXgrjWAo7AojD0/rQummmmn+oRsw7rwmPxIC6KAK6MG3ehaNyQnGBL2wKaph2AaDVv8QSIA3Ba0bki9o5H0UbsSeCfWqfqEJUJ/QTIVj34kqI4gqOeSlZRPBEw3r1I2quCiN4UrcMOSFo1Des4KN1YqZ1AcQoalBv4luDURurLigq5R7y4iCzZ9cFzrAgYPApX5qOqLbFhmCUBV+Zy6KrltQbBjwNy4GIbM5OAdxWCmSOppBqjAdxTx4oBHwmEKQDmkULDRARyXMinBUjSEdgakLKaJa1dBCka4JHIZIYGLppqSVzMlsakQupFRmiUY0pr1tgUB9SmPphEkKJ9OUyYrRBlCY8BSmg5MNF3BNaBQNUCiLeaMOGKb7OjsCgPJz4fX+S4WKUUvtHflZ/FUXXNhGwURCintACa5yiJ5ogCC4JhYFEHJwCxjrrKMvRDaPEp/s4Ws1ArainpvThRCmYGhazUNBO4LjyeCna4JOcOKFjUCZynCspXMnRM9lJRtApkVZ4jXe3+IKQ1GLlbCQ2Sd7dBfvBOOFb4+SFo1MhdWbuhNdiG8VP7IOHwTTg2ngEbQKYLUxA3D5Id2IPJGv2cOMeSHfsz9/4JlKIKYK7EOO8LrWvO9cqYNw3g+aaKhb/AKpv4F/klGFcd5Xf2eeC7RxxbZxE68Nbj4EIluPB3hLbGpAbtmEb/gkjTix+IJLbM2qLo0TxKaaXNGl4TZC592X1QGaIXQwBF5RwSNILbg1Bs4THPRJphJrVtkHUEBTw1Ghqd6IPIbQC6jxThhfFGZl2UN2HRAzcJ4rvs0IkFdaQl3YdUCHDFPZhyEWITpCHxGHRAoaeCcByKIzJZkNg6kbWp0J2ZdlLsGiFzRwUTqIRDkwhMpAaBzS4FMdTPFFFRuCbYWgUsPFRPARbmhDYghrS4mwE6JlIDRQUnu9tqtJOQUaZA3SXG/wPxVg4KhoY49e6qYh4Y0gahoLyDP8Aj+HNaHqSbjeqbInTB3MK4KR4hE+zFLqSPdHmEdgaguXwTmkosM4hqQoDiPVDYOpAlKkdT4JhoFG0ChsTvXRQKcKTk9rXcVtjURtoOUjaLuBXXVHD/UJhxLuK1th4QZTpHh6lSZY4Ksdizx+KHxGNcATw/mhq2bdItMZU7J8tPEKN+L5hVDMWH23wbTf4J5J4JlAR5AuriyUK+seKbBK6aE/6pqSBbY04k/iQ9XEE+8pHYccVE7Cj8QTKhXYO5/7xUbnfqUUMDO/4Fd/Z3Mo7xQNZMrGvY4S02kjfqCQ7W/eBXC8DeptjYRr6c379bfwrPH0Rb8HTHH4fzQWSIXjkVhqeKSsvZ2cfiElvio3wmbMAJwhSQurgczs0GgLq6uyhsGhsLmQqSVyVtg0MylIAp8pStsajiS6SuZgtYKHArvWKMuHFckcUeAck3WpdYoJHFKRxW4NyT9al1qgzDiu5gjSBySdaUutKjzBNkI8eAc+SQ1FzrFGXBcLwiD7kpemFyjLwudYEKDY8kKr6Q1stB0XkgfX6KXG7TZT5m0gbtNfWVV9I8e008ouMwkzHuuNk2rApK6M51zpd2jZvyJvHMD4rZ7KrE0aZ35QP+Hs/RYVuIGZ06Fs68cxWnwOOysogEAFzmmbmJnXzTKHsacqVstcfj+qpueQSGAmBqYQ+A2oatJrwCA4aGNxI+iWLxtNti4SdBrN0JgsQwUmyQBB8hJVFFa9EXk+etgypXPBQnEHgFF7VTOjp8j/JMNdvH4FMo/QVz+pP7S/kuCu/khziGcfgUvaGcfmjX0BuvP5Cg93EeqWZ3EepQvtDeK77S3iEKfg28fP5J9dSUjl8VD7S3iuUcaxwnmRfkjz4DtHyTZmncoNpVAKTjwH1CmGIbxQm1a4NJ4B3c/oChz4M2q7Kr2vQw4gxpM/NWWD2gSBmGvHvC8eapcpc0ZdQBMSDp+WfgiqGGph7c9em5t5y1JPLda6DpE4bPo0TS0iWmf1wXfJVxqBlQ5WuLS2Zh0SHcY5qenipF7X05cUltlrS7JyBwTHEcFEcSOKa7Et4o1I28SXrzpEKCo4ncVw4lvFM9pE6ravwbdeSt6POJw4/vK/h9/URlRhVV0cxMUBJ9+rHnULj8XFHuxg4opSNKcb5GvaeCSjdix+gknqRNyh5Lc7WdOp+fguftd0xmMxOpn5qofh6xs1hBtbsDzAJlOw+yq0S7KCN5LfQ6pqjXLQG5eyLhm1Xfid6qUbUfuzH1/mq1mzqkyXg2Pdg3kW+Snp1qREdY6QCJtcjS3BI3AeKyML/AGk873Jrto1BEuN+aD9qw8wKlQ+DZ+YuhHYxhOZubsgzmyydzYICyS8G+Ys37TdxdysnHaDgSCYIVGNquJAytM7r39Cmuqvc6R2dLAkaciZ1T6r3N8xf/tU/iXP2g4+9GioaTnZiSDljtRraZIt8lN13ZzNaTEzvG+D6QlaSMti1O0nD3reXouDaboN487qnh86iPAGeI14/JRV2OjvgnfrbSIgJlGIJbIvaO03Wlxka3Hkk3ar80Ta51+qz5odkkPm2t55frkoQwnRzrAEyCYmYPCPNFQgxbnwaxm1jEkn1KQ2xabxxlZjDYmANXAnUA2iLIk2B7PnPGQBffoleNIdSky/btadJ9Spxj5/zcs6x5gZmkAQD6jU+a46m+cobIk9q5BgwTwPyS6xDckXf7UPXCnlmd+bkTF91lYtcSJgf8wfTwWaxGADurDiGyAHkkiwIkmeAJ4aLN9Naz6NZxo1SKbgA0NIuN5iNJtKWoyaimOtkm2b7E4vK8dq2W4Dy4E3iY8lTUdrTVrMaQ4mBUF/s5FsvCQfgsj0d6Quptc6oXVAXBkEiQHA3HnCs6bgHVKuYdvUAGewC7NOhHahOoqLaYkouVNFrVkA6ns+cCInwCAxdQy6STYaz+F/poERTxDTALnE62gAAFoi55j1QJrB9JzwZuRB/K7duTOdxYscVSTBW1TLr6U28eDrq2p4lzg0adWdbyc11R54dUtpTZ8irMEQTmAJnyi17W1SY2lIpni5RoLxWINQtAAGRmWfD3j6BMxVUMpObmzSWEeAnNHmAosXV7OUWmBa7Z8RbUlQPc3LHukAH8QOuug3eXBdEZcKzlli5bRMzaLgGtbYk352iPmrbDY9oyteATmgk630MegVTQfRyAz2oE9qe1YwI1sUytVa0kataJJBFo1neNNbapZNS4oeMNTVvY2LNCgNMjc0+vzKx21tp1RSaWueBm1Oa51iTzG4q62K/EdS14aXh4LrmYO+86TKlq0rserdUWpJ/B/1fyCeHDeHehQn7UAEuAHIEuN+PZsqr/wBW09MlQEb4bHMgzcSkcn4G0S7Zc4ipAkB3mCPmqjCYojM0cSbyjqm3ACBlkHfmt5Wvqu/tmmAOyIJEX4+Xh6hVjNpVROeG2pX+ClqtrZou5tybkgGXEfNHY7GdghwgQZJiLAnerGhtGg6ZaGnW7QZ5gxCF2/iqZouawDNBMAQQMp/CJHojPPtw0CP+Lp7gGwcQ1xkeV6Z7ojc7iEW/FtEm/v2lg7t/xb93xhC9F6JFLM7MBrfNOkmzmc0I6w13uEf4dYFGVC7Y2qSLF+JZ49zfTuXCREu/W6VV7U286kzNTp9YXANHaaAJJk9kmYLY4c0nPIve2X/acLf1P65Khxb35Lh0WN+sjvG3aptAvz8kydM2ibJD0txP+7j/AJp89yttlbcfVc5pBblFMg5zcvDsw8i2FlesV10Pwgq1K0nRtG0aiavPkrLJzyGeGKjwjROxJ0z3/MVxleQATmlwGrpgFuhBB36hVm3c1F93NyhkjMHT70gGeXwQ+z+kdKpkDhkLMruy8huZ1Ntnbi2XQQdI3QhPKq4J48Vv+Cfo9iczScggnLq49228mwEfqY5VxBuZ52y+XihsdtHDYeofZ6jHMFM6vzjN2uyIPJqpG7ac8hjRTl7qQBbMdpxaRJndCXHlUSmTDtyXzcUSJGY8YAj1STBgsQ0QC2NdRE7zokuj4n8EvhR8keyGVOtp1Xmcrg4k5iXFp4wbSN+5aDauMNbUtygyARmjjFxz1lZ/C1W5RfS246T/AJIR22w1zmlhMHUPgakaZVxJ7RUjsbqTQ3pZtN+HbQbTJaSXzEEENyyDI/eGkb1naPSfENObMCSIgl+Uf4c0KbpfiusbQflIB66PI0wb79FnQUHNjpGw6PdJ6zq7GPLSHy0nKc12nKBBjWN29azGvcAyKjtXZgOyJECCYJ3jReZbBE4ikJiXa8LFa32gtfDnZsstNyYPZteOKWc3r2NCKvovKeKfyIHx+CJw203aQbRo4i+sxBlUFPHAQI7va08eV/BE0cWDBjVwix4A7xI81z/El5LaLwaytSe4HrCc+kFoiBOsaqnxOIyEB4ixiQYIBi1tLLO0emdR5y5QwXJuXOsJtMcFaYTbDqmUOOZjiRDmfhBNr74+K6VkcZU+iLipRuixbXAZmid5ygixvvsNNAiMLUNTKQ3K2IkNAMb771X4qhmDco6sWkm0BriCbnfEwDvHFWODw9YBsQRukPB7IfEiLTJuSNyZ5fBNYl7/AIMptHG5XOME3nvfvHkr7oviS6kQG5i95bEnQB03EcAsntU3PKP4ytB0NxtOk3NUJEFxb2SRObfBUopLlef6Oubk1X0/s0WHxDusaJLzcHKA4idBlF7DdyRePqU2lweS0WkkEFpdlPd1mCsT0b2g5uIpuzG1TebC5E+C0HSPaDaj6r2OByMBeRmLn5Q4xqI0MHkmzXA5MLU0ywqYqjINIS6W5XEkCHW3+HzT3Y1wGoMa9vfoBcyeKz76uR7Q89nq3OEDSCAO87i6fLVR0MS01QQTAcCQ6QbZSLTZDG3NWwyiocI0VCuXlzSHNc0CScnvQ4EZpBJkXUeI2DTeDnq1XN1LTWJaYIJkciBpofFV+znk0nOy5Q8ZiDEyKlNoOkxAPop6j3DMWCXhm0y0QDLhi6cCN94soTm9uCsY0uTFYRkZv3ajRpJ7zR5LW7Mw5z06mYDtDsxc34+So+ktMtxD3EiHmmfCMrYtbRgPmtV0eDHUXvIBLXsyuIBImpqDusuxztKXmjnkmuF5LPabyKZgbx6Tf4Km2lXBpvBABbYxA90kCIv3lY7WqkUnQsn10itmc11joSd2l9IBaFNFa9zrndqrwyM48FY0qRcTD8ouDAMwbEGyqqtMg1TaMrPeE7hpqiH18ocJMlxcGiLubli+7cmToEkGUKUPLS0OEtABEQReYOkCT5FddUp0nw4vJPBrYf4zBG64Qe16hYIdYkMqZmZiJc0gyTHL1netBiui7nPaZloMzIDhYX07WkXiEZZElz7ixx88FKNrZ/tWg5WGAHRYmSIiZFiVzbrx1dW5MsedAL5d51jW0q2PQ4tbkY45bF2bvEtFg0jTU6jfyT9odFqzqNQMeMz2dwgAEweznMxrEpI5Y7J+w8oPWjH7TDm0RmNqjusaAZyiA0gjSdLhDe0XYBbLkv4wT8ythiejFV2EbTyHrGge9THMszSbTv5LG9INmVcK9gqWL2SB2XdwgGSF1Ycik6ObNjaVmlbXZJIl1tXaHtGzTE+o3BZozLonUz3baaFWlDF1MSWNAJIbJcLAR2DmbIm4F53oHGYF9LN1jcjiZaJBzCdZE+f+amlTY83cUWdJzn3PZ1sADfdoB5lWLqNTqmyMuUAS4gSIHE/uyqMU3OMNHaADhYzBucsG9h8FHtgPDDUaHwCGl5BjXuk8zNuRU99qKyWifgLxbn5nfZmQwvNhAY0wXCN1xoh8DjWvNRoBLgxxmxaRHEjWTy/nUVtry1jX02kNsCHFro4AkmByATuihz1qgAiWGO0Cbu8QmOd5XJ0uvyej7PphmEgZRLDPdHesO6RuI4KkxWLDSGyHAl5MEQLAQSa2sE6DfuVntqt1eHOmjQJJjUcWu4c1ls9z+Z8RJ1AjTD2t/qVNDSJ8ZimmxABJZM9Xu0H33OVVVsuQxknKCMvVT3/3XE7ijzmmQHFstAP2oPiYphCYonI4HN3Dr1kd63edE+SZCq7BtmYI1i5oe1uVubtE3iLW3/yWg2PhhhX1HlzXgljeyZcwtDzfs784VHsTaFOmyoHPALtJuLDSI1uUZW25Tc1wDz2jad9xuHooznJypdHZGMa57Jel+0rWDXHLlLXZXEB4dlcJEjvBZXZDoLgY7g19fqFPtHUlxIdI3g2m2/gqvGOsO1+HjewhUsi4JNte5BUpGTHEi0bkmU5pkC5JFrTAOvgiWUjkzX1MaXgb0K4mDEmRGvM8Fg9m/wAPtOqynTaKMAMAF7ENAFiYCSz1LbtVtJjQbACBw5R6pI7y8AWOH7Z2hiGyA4nKNYtEzF1CcrqpGgJ3Xgdo7zJ9ULRe50gSbSYE2mbjy+Ct8JUIojOwdozTeAMwItlPKJtzU1NqJXVORVdLagii0Duh9+MinE9o8Pis8CrnpO6XM8OfBvJUkpIekMuwzZVQtrMIiQd+mhWo2hUEBwN35nOAIkOL4IHoDPNZDBsLntA1JEWJ+AErSbVpPpta14jWJa5tiWm4cARfkjLoMQlpuTxHnpv/AFvU9KtAbwm1v3f8lWUqnPQePyUzahAA9f8AhUStldsxwhx3gAAxMSDPhotHsqoDkEnva/mJbI8islganZd5fIrWYTD1WsDx1JYG5iJdmiJMganXVW1cmQlkUEXPSTaji2m0ES2xzEDTQE+Y04FCYbb2IBnNTO6CxzhffLSDPmrTD1GljX6EgAgEhptvbofNU9YHrHawHEwDUI14CB5BXcGjnWRSLAbeee9hqDmnVooPAPLtT80zGbYzNyU8NQog3OWn2ieIBJB8IlVzqsCInxaN/N703MCLaERHZ1nTsnKTyseCGiGWRhez8Ax7i2XMcS0BzXW7QBkCJBvxRW1KLab6sEkNpMzSe8Cx5M8Zv6qrweKisw8XU/hA8fVEY2uahxDg10ZQzT3m03gj4j1ChJtx5/eTp1jGTSJ8Q0h7HPqW7RmCYymQIg2mNBuTNq1qbCHSS58ZoENkNAJhzeQUtauA6kTuD5nQWVHt7Etc6RBjl4aIYpNUgyinbZr9if0eRMdTwIFq55x8Ec89o/k2lz/tVHdI48VU9Hq7Thrf7A6hoP353Ak/RWNV4Dj/AHe0v/kUDvsovt/cxQ9JaTqlRlNpn7MGwNuy24E74+CPwO2eqb1TaXfIJGa4yO0jnCj2vXggFrXHIwz1b3uu1oMOYR6c5VFtYMdRdmpzlAcLvb495xO8rqhJaJEJeovcft4vY5jmhu4ibiCJ3ofC0Q0OmHZ3kamzSwGLcws/siXREk5TDBp2SAAB4QtTT2c5+TL2czx35EdjtONrCbcZ3LWP9AEVpc6RMtpA6/ibIU1XK4Ak5e1U7pdNjEi/IIn/ANP1C17xVowHMYTnf3muaI7m82HGVXVMHUAjsyC+DngEvkixALYj/RG76ZiLE12lxpnM6A9sDtuIIOUy5xLIym3MrW1OlVZrqjRTB6uQPtgJio1mnUHLYk7+HNZLbD2U6QcMrie/kBBBHvOOok7+PiisRj2Z8QC9li6ftKVvtmi466R5geWiE3aQIqjRM6W1yaY6oduM32xMdst3YW9gOH1UY6X4jKT1VwWjv1TqHTpguQ3em+hpYlhNHtMMxHbpH+tdpDjKYA0sNmntM3NO5/CkVMc0B6U4nNAY7uZtK5v1WeP6DGvOeU9lU+2TiMa1k05qNNSJD2uyAMJ+9pUpEu0ynTXUCF2EBf8Adg/ZEfcg/wBRET7IfCJ5RuQdfEezUmkU3CX1QAyaDgSylDuzRpSOzHdP5rQHxtxkmhJq4tGh6MbIfhy81BGZuVpPaMlwMW0AInzTtr4V1aA82ZmkjW8aAC9wOCjbtUiix0v7rXHM5znQ4zc8b/rRD7SxYcGQQSchd2pIOdsCI4X1U3nlcmFYE3EHoYCGulzyXCDDQYubg+B1hBbVoVKbHBzy4SIJc0kkkh1heLDdvVNg68FjjuAOo3U2HVF7axOYknVwB1ne06jVHE5Lhjf5FSTa8FPijYWm/P6K46H1IqPi0NG8jfvsRu3ghUuPd3Rw4jkOKseh7+3U8GxrMy7SCD6GfFdLZ58I+5t9t1C7DjecwgjeAT/sqjeI4eCofecQDGYn3jYzxrxHlHJE9IMeCxrCQCA43In3bxUpkplDBXa4OLmkguyCnLbQZbkBIB3pLS7Lat9Fc9rZuGgjJMiiCL21qO/XFcwTGZmghpBABAFK4LzbsU9L8fqrDaeFDKYqse5zTHZ6wtfw7ghD03UCJb1uYBsF3tDml+sGdN+71Wc0jLG2ZXENyuLTq0kHxFin4V/d/MPmrXaGw3Oc5zHC9yHWA49o/wAvNUtMFrg0xIdBuNQb34KdnRRZ7dpvD5IsQIMEAwd3FWdfZFKu1lQVWtLWMY8GBJYAM9yfdgeSr34l7ZIkAnTVvhGiHdj2AEOJGbSBfNAsZ0tC23KRtbTZetwWGbTyOqDR1w+T2uQas5tvCUabQaVVz7wQQRa5zZvohnY5sxmMid3DVMbjQZhmeIs4SL6GE7aESZWl10lxwuZsklsejQYTbVRtPIBTgSQcna33Jm5Ug2hUawOae04EEkBwidAXAxpuVfhaMETlg/vNkWnTVFU65kXINtWiPUKaddjNX0C4ui+q1pF3AuzaiZiInQIKngnB4a8ZRvJ0ga3Cs8b3iTEz+GBqh6xmcupAi08E2y9gU/csf2fQF2OEjxJ53N0NnBJGbSwmSLHcq8vdPdafh707iF2kN6aUrVCxjTssKb5mCPO3oZUjhAbPzndyVXSqASb+In9BEPfMXMfSSp0UsEo2zjgY8Yla1u3afVdXD5y5B3S2YjfoPBVFTZ5ewZS3fEgAm19OfzQcEEfmHHiq45dkcqujb0MTmpNAFrRv3IHERLvsw8uuCZETeMpJBAF/Dgm4QTSbZxEtuNbfTioabG2h1YdyJ5kwPE3HgmzZeaQuLGqtir0+qOWWyQDbINZ0Ip333EjmpfaJbfWPG3AyBbkQR4G6jxzWCmSOsc8wc0uytEgGQDdx/WiDwxnKCTefhyJK0Z2gONMa7FEEvLNDF5iZ1u4nd4aBC46u5j+y5wOVskSJMnndWe0cNT6vtZjuAEQDrN9ND6rPY7E5nkiYgRm1gcUi4LynsaHo9tRwdDpfmZVZ2nOy9tpaT4wfirraGDouoPawgOaCcwe15m8ti+pMaBYrZmIh1tYdHpOi0+zMSbZm6zNx2oBPlcDmttROUNmvoWnRaqfY/wD2X2v/ALd26Pqriq/tn+72hx31sOd11n9iV/sHj9ytw/3l/OVb9b9ob2y43h+PDm82XG38z+50exW7drw8Tr1bPfe33Wbh81S7UcDTebTlFw2+giSdy0W0MAapLs7GBrGC5uYY02DR84WQ2jiOw4fujUydBwXRB8IhJfMFdG8UGPpPMw2SSHBp13ONglXeSHtbmu8OcLk6uAmN8n1UGAoQ0NkXiZEid1p0BRNavAdVpVS7IKTZe6HtEFoaG6OEnhuTxkPJJVyR57DrHZSMt3Uw5oeG6yCTrNwPWYXcNiXBslzbGGhrXxF7S4ROogTqgmkVXdqqAB3QBmuYIBAgDfefqm4kvpOa1ziGmJOWNZuf3h4lGxaNfV2L/wDZCpUBBMEnsnW1MG0n7y9t0qLF46KmJHW6F1vaIj7Zg0/aAy8O6zhbumq2jtxzKdNoMCk0ODbQ6B2c9r23c1Z4rFnPiPtSLut17gB9s3d7YMvDRvl3SrdjI5RxwzUPtReP7RM/au//AHzm/wCr6DtPENLD22ntM/rGnc/jinfP13Q08d2qP2usf2g3+0cP/wAhf0d9BCzHfZuPW++z+0A+7U47RPzGmhiwCWZptL9GH7LhSNuo5l364oDFYHMxjWN9+q6GhjJ7NIG7WMbN5vJtrwlGPGeC9p+yn72l/u8zfFuPOY8/eRGDx46sFrge28dl7D7rJu1zuW/ghs1yjVYBiqjqbWtfIHZEWNmzI18EFg8eXVLnWD/1t14ojpFXzU5M9ktNyfA/NZ7Z9c9Zfh/5NSNXFspF/Mg8V4YCPw8vwHdodAn7Sc57nvEZW5Q67ZBcez2Zk906CBCret7IAvbTjYop2AJb1j3ukmMopkuiZLpG4a6XTY+xc3KpAOJeRv1kKx6NVINSYPdBkNjeb5mx6kI13R5jmscaoyuEh7QXMImC+18uk2toYNkd0X2VQoVDTxhewvINOox46st3GYmLn6hX5ZxKqAtqYhxgdoANMAda0RPBj8voUZg9pNMB0sI0dcizwJPvNPr5LYVejGywZqOpnxrtEjnlhUfSXZmAGX2aqGkC4BD6fem5LswPr4JJpyLY5KPbKmvVOY/abyPvCf68QLcrfBBhzbgvmHMOjz/aHRqOUeSm2vsitRILmmC4OkX71UP9IOvJVGBq0nVHMfVFG7Yc5pc05XufqCMve3qSVlnwHVMRSAu43YPdG95O9wVRUl1R7m6ZnGd0EmJPNE9ItkVaDs7C6pSLWnOB2QQI0BMCAL81WYTamJjLTLoH4abS7/iy5vinSoW7LDE1bWtJaCQZBBImRxQ2NqS5pdJgknSbD9XTQ2t2nVmvl2heCCSAdAeYCjxJ7vPN8igxl7EtTGZPOT3Wb1G7Hu7kuy2EF5i8HRMrU2uuc1nZYbE6TKT8og5Jt7zoEiw+iCjYznTpA1UXPikthsfopQxOGdWFbqqja3V5HwWuZ1Yf1jdCLmNT9ElRCO/BSUdfT5FNo7vBJJSYx3HfX6qCrqfAJJJogZxm9RUt/wCtySSYVHKOimxHdHl9EkkAl/s77tn5T9VR7x+b6ldSTR7ZGRq9jfdDx+ikZ3mf4/4kkkmT1Mpj9KIekP8AQT/et/ieqHZvuf4kkk8fSLLsP2l3B4/QrOVPp9SkkiwRJMHv8D8wrzYXep/md8nJJJJlUXmxP6K/wrf996tKX3x8MX/FQXUlyS7f3GI8VrV8B/2lhMZ90fyD5BJJWw9f8Jy9SH0u76fNSj7h/iPmuJKsDSBdnd3/AN0/whWnS/Rn5h/Akki/V+/QHt+/Uotq6u8B/wBtq9PZ3n+f8YXUkGMF0dW/reVO3T9c11JAwna+X/isv0m+8peD/nTSSWZin2j91U/Kfks5ge/5fUJJJf8AVjw9SO0NW+LV69g+4fApJJZhMT0L/oT/AP8Aoqf9lql23/RaX95U+iSS6o+xxy9bK6hoPAfJPOiSS6Gc56Zt/wDow8B8gvDNrffVPzu+aSS87GelI9C/+mv9EH5nfNWe1fuikkro532zzzG99/n9EBjfc/xfJJJTfbOhdIjre94/RCO0b4H5lcSTLoD7PUNhfc0f7pvzK4kkoy7NHo//2Q=="/>
          <p:cNvSpPr>
            <a:spLocks noChangeAspect="1" noChangeArrowheads="1"/>
          </p:cNvSpPr>
          <p:nvPr userDrawn="1"/>
        </p:nvSpPr>
        <p:spPr bwMode="auto">
          <a:xfrm>
            <a:off x="388035" y="1045123"/>
            <a:ext cx="69913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Subtitle 2"/>
          <p:cNvSpPr>
            <a:spLocks noGrp="1"/>
          </p:cNvSpPr>
          <p:nvPr>
            <p:ph type="subTitle" idx="1"/>
          </p:nvPr>
        </p:nvSpPr>
        <p:spPr>
          <a:xfrm>
            <a:off x="160810" y="4527031"/>
            <a:ext cx="6858000" cy="1171057"/>
          </a:xfrm>
        </p:spPr>
        <p:txBody>
          <a:bodyPr>
            <a:normAutofit/>
          </a:bodyPr>
          <a:lstStyle>
            <a:lvl1pPr marL="0" indent="0" algn="l">
              <a:buNone/>
              <a:defRPr sz="2800">
                <a:solidFill>
                  <a:srgbClr val="134B8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Title 10"/>
          <p:cNvSpPr>
            <a:spLocks noGrp="1"/>
          </p:cNvSpPr>
          <p:nvPr>
            <p:ph type="title"/>
          </p:nvPr>
        </p:nvSpPr>
        <p:spPr>
          <a:xfrm>
            <a:off x="160810" y="3019555"/>
            <a:ext cx="7886700" cy="1325563"/>
          </a:xfrm>
        </p:spPr>
        <p:txBody>
          <a:bodyPr>
            <a:normAutofit/>
          </a:bodyPr>
          <a:lstStyle>
            <a:lvl1pPr>
              <a:defRPr sz="3600" b="1">
                <a:solidFill>
                  <a:srgbClr val="134B8E"/>
                </a:solidFill>
                <a:latin typeface="Trebuchet MS" panose="020B0603020202020204" pitchFamily="34" charset="0"/>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07" y="181607"/>
            <a:ext cx="8855844" cy="264914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4813" y="4930437"/>
            <a:ext cx="1315937" cy="965020"/>
          </a:xfrm>
          <a:prstGeom prst="rect">
            <a:avLst/>
          </a:prstGeom>
        </p:spPr>
      </p:pic>
    </p:spTree>
    <p:extLst>
      <p:ext uri="{BB962C8B-B14F-4D97-AF65-F5344CB8AC3E}">
        <p14:creationId xmlns:p14="http://schemas.microsoft.com/office/powerpoint/2010/main" val="392906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165793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303118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271930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376765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BAC4A-5463-41B4-BB6C-FDFBE01FE3FA}"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62A883-5BC7-44C7-8FE9-F60CF8ACF329}" type="slidenum">
              <a:rPr lang="en-GB" smtClean="0"/>
              <a:t>‹#›</a:t>
            </a:fld>
            <a:endParaRPr lang="en-GB" dirty="0"/>
          </a:p>
        </p:txBody>
      </p:sp>
    </p:spTree>
    <p:extLst>
      <p:ext uri="{BB962C8B-B14F-4D97-AF65-F5344CB8AC3E}">
        <p14:creationId xmlns:p14="http://schemas.microsoft.com/office/powerpoint/2010/main" val="3035178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249620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1963277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307470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3505466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322005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Ldn">
    <p:spTree>
      <p:nvGrpSpPr>
        <p:cNvPr id="1" name=""/>
        <p:cNvGrpSpPr/>
        <p:nvPr/>
      </p:nvGrpSpPr>
      <p:grpSpPr>
        <a:xfrm>
          <a:off x="0" y="0"/>
          <a:ext cx="0" cy="0"/>
          <a:chOff x="0" y="0"/>
          <a:chExt cx="0" cy="0"/>
        </a:xfrm>
      </p:grpSpPr>
      <p:sp>
        <p:nvSpPr>
          <p:cNvPr id="15" name="TextBox 14"/>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4" name="AutoShape 6" descr="data:image/jpeg;base64,/9j/4AAQSkZJRgABAQAAAQABAAD/2wCEAAkGBxMTEhUUExQVFhUUFxUXFRcXFBUXFRcVFRUWFhQUFxUYHCggGBolGxQVIjEhJSkrLi4uGB8zODMtNygtLisBCgoKDg0OGxAQGywkHyQwLCwsLCwsLCwsLC8sLCwtLCwsLCwsLCwsLCwsLCwsLCwsLCwsLCwsLCwsLCwsLCwsLP/AABEIAIEBhgMBIgACEQEDEQH/xAAbAAABBQEBAAAAAAAAAAAAAAAEAAIDBQYBB//EAEsQAAEDAgMEBwUFBAcHAwUAAAEAAhEDIQQSMQVBUWEGEyIycYGRFEKhscEjM1Jy8BVistE0Q0RzguHxU1SSk6KzwhaDtAckVWR0/8QAGQEAAwEBAQAAAAAAAAAAAAAAAQIDAAQF/8QAKREAAgICAgECBgIDAAAAAAAAAAECEQMSITFRMkETImGBofBxwQRCkf/aAAwDAQACEQMRAD8A9PfZRZ0XUZKjFMLvTONoY1pKlFMjVICF1zlrDRE9hTbqZpTy9azURMapOpBSLguiqg2w0hezhMdQUhrJpqoJs3BGGp5phMNULgcEQEbwE0tCkdSlNFAprARPUDiizh3FROwRRUkBpgr3BRZ0WcAU04IhHZC0yFhXTT5KZuHhd6tbY1ATgonOKOdRKjNEo7GoCErha5HiipGsCGxqK9rCndWVZZQo3IbBoA6pObTCmeoyjYKHsw4RNPBoVriNynZincFm2FUEeyDgon4RObijwUgrJbYaQL7OkAUSXgrjWAo7AojD0/rQummmmn+oRsw7rwmPxIC6KAK6MG3ehaNyQnGBL2wKaph2AaDVv8QSIA3Ba0bki9o5H0UbsSeCfWqfqEJUJ/QTIVj34kqI4gqOeSlZRPBEw3r1I2quCiN4UrcMOSFo1Des4KN1YqZ1AcQoalBv4luDURurLigq5R7y4iCzZ9cFzrAgYPApX5qOqLbFhmCUBV+Zy6KrltQbBjwNy4GIbM5OAdxWCmSOppBqjAdxTx4oBHwmEKQDmkULDRARyXMinBUjSEdgakLKaJa1dBCka4JHIZIYGLppqSVzMlsakQupFRmiUY0pr1tgUB9SmPphEkKJ9OUyYrRBlCY8BSmg5MNF3BNaBQNUCiLeaMOGKb7OjsCgPJz4fX+S4WKUUvtHflZ/FUXXNhGwURCintACa5yiJ5ogCC4JhYFEHJwCxjrrKMvRDaPEp/s4Ws1ArainpvThRCmYGhazUNBO4LjyeCna4JOcOKFjUCZynCspXMnRM9lJRtApkVZ4jXe3+IKQ1GLlbCQ2Sd7dBfvBOOFb4+SFo1MhdWbuhNdiG8VP7IOHwTTg2ngEbQKYLUxA3D5Id2IPJGv2cOMeSHfsz9/4JlKIKYK7EOO8LrWvO9cqYNw3g+aaKhb/AKpv4F/klGFcd5Xf2eeC7RxxbZxE68Nbj4EIluPB3hLbGpAbtmEb/gkjTix+IJLbM2qLo0TxKaaXNGl4TZC592X1QGaIXQwBF5RwSNILbg1Bs4THPRJphJrVtkHUEBTw1Ghqd6IPIbQC6jxThhfFGZl2UN2HRAzcJ4rvs0IkFdaQl3YdUCHDFPZhyEWITpCHxGHRAoaeCcByKIzJZkNg6kbWp0J2ZdlLsGiFzRwUTqIRDkwhMpAaBzS4FMdTPFFFRuCbYWgUsPFRPARbmhDYghrS4mwE6JlIDRQUnu9tqtJOQUaZA3SXG/wPxVg4KhoY49e6qYh4Y0gahoLyDP8Aj+HNaHqSbjeqbInTB3MK4KR4hE+zFLqSPdHmEdgaguXwTmkosM4hqQoDiPVDYOpAlKkdT4JhoFG0ChsTvXRQKcKTk9rXcVtjURtoOUjaLuBXXVHD/UJhxLuK1th4QZTpHh6lSZY4Ksdizx+KHxGNcATw/mhq2bdItMZU7J8tPEKN+L5hVDMWH23wbTf4J5J4JlAR5AuriyUK+seKbBK6aE/6pqSBbY04k/iQ9XEE+8pHYccVE7Cj8QTKhXYO5/7xUbnfqUUMDO/4Fd/Z3Mo7xQNZMrGvY4S02kjfqCQ7W/eBXC8DeptjYRr6c379bfwrPH0Rb8HTHH4fzQWSIXjkVhqeKSsvZ2cfiElvio3wmbMAJwhSQurgczs0GgLq6uyhsGhsLmQqSVyVtg0MylIAp8pStsajiS6SuZgtYKHArvWKMuHFckcUeAck3WpdYoJHFKRxW4NyT9al1qgzDiu5gjSBySdaUutKjzBNkI8eAc+SQ1FzrFGXBcLwiD7kpemFyjLwudYEKDY8kKr6Q1stB0XkgfX6KXG7TZT5m0gbtNfWVV9I8e008ouMwkzHuuNk2rApK6M51zpd2jZvyJvHMD4rZ7KrE0aZ35QP+Hs/RYVuIGZ06Fs68cxWnwOOysogEAFzmmbmJnXzTKHsacqVstcfj+qpueQSGAmBqYQ+A2oatJrwCA4aGNxI+iWLxtNti4SdBrN0JgsQwUmyQBB8hJVFFa9EXk+etgypXPBQnEHgFF7VTOjp8j/JMNdvH4FMo/QVz+pP7S/kuCu/khziGcfgUvaGcfmjX0BuvP5Cg93EeqWZ3EepQvtDeK77S3iEKfg28fP5J9dSUjl8VD7S3iuUcaxwnmRfkjz4DtHyTZmncoNpVAKTjwH1CmGIbxQm1a4NJ4B3c/oChz4M2q7Kr2vQw4gxpM/NWWD2gSBmGvHvC8eapcpc0ZdQBMSDp+WfgiqGGph7c9em5t5y1JPLda6DpE4bPo0TS0iWmf1wXfJVxqBlQ5WuLS2Zh0SHcY5qenipF7X05cUltlrS7JyBwTHEcFEcSOKa7Et4o1I28SXrzpEKCo4ncVw4lvFM9pE6ravwbdeSt6POJw4/vK/h9/URlRhVV0cxMUBJ9+rHnULj8XFHuxg4opSNKcb5GvaeCSjdix+gknqRNyh5Lc7WdOp+fguftd0xmMxOpn5qofh6xs1hBtbsDzAJlOw+yq0S7KCN5LfQ6pqjXLQG5eyLhm1Xfid6qUbUfuzH1/mq1mzqkyXg2Pdg3kW+Snp1qREdY6QCJtcjS3BI3AeKyML/AGk873Jrto1BEuN+aD9qw8wKlQ+DZ+YuhHYxhOZubsgzmyydzYICyS8G+Ys37TdxdysnHaDgSCYIVGNquJAytM7r39Cmuqvc6R2dLAkaciZ1T6r3N8xf/tU/iXP2g4+9GioaTnZiSDljtRraZIt8lN13ZzNaTEzvG+D6QlaSMti1O0nD3reXouDaboN487qnh86iPAGeI14/JRV2OjvgnfrbSIgJlGIJbIvaO03Wlxka3Hkk3ar80Ta51+qz5odkkPm2t55frkoQwnRzrAEyCYmYPCPNFQgxbnwaxm1jEkn1KQ2xabxxlZjDYmANXAnUA2iLIk2B7PnPGQBffoleNIdSky/btadJ9Spxj5/zcs6x5gZmkAQD6jU+a46m+cobIk9q5BgwTwPyS6xDckXf7UPXCnlmd+bkTF91lYtcSJgf8wfTwWaxGADurDiGyAHkkiwIkmeAJ4aLN9Naz6NZxo1SKbgA0NIuN5iNJtKWoyaimOtkm2b7E4vK8dq2W4Dy4E3iY8lTUdrTVrMaQ4mBUF/s5FsvCQfgsj0d6Quptc6oXVAXBkEiQHA3HnCs6bgHVKuYdvUAGewC7NOhHahOoqLaYkouVNFrVkA6ns+cCInwCAxdQy6STYaz+F/poERTxDTALnE62gAAFoi55j1QJrB9JzwZuRB/K7duTOdxYscVSTBW1TLr6U28eDrq2p4lzg0adWdbyc11R54dUtpTZ8irMEQTmAJnyi17W1SY2lIpni5RoLxWINQtAAGRmWfD3j6BMxVUMpObmzSWEeAnNHmAosXV7OUWmBa7Z8RbUlQPc3LHukAH8QOuug3eXBdEZcKzlli5bRMzaLgGtbYk352iPmrbDY9oyteATmgk630MegVTQfRyAz2oE9qe1YwI1sUytVa0kataJJBFo1neNNbapZNS4oeMNTVvY2LNCgNMjc0+vzKx21tp1RSaWueBm1Oa51iTzG4q62K/EdS14aXh4LrmYO+86TKlq0rserdUWpJ/B/1fyCeHDeHehQn7UAEuAHIEuN+PZsqr/wBW09MlQEb4bHMgzcSkcn4G0S7Zc4ipAkB3mCPmqjCYojM0cSbyjqm3ACBlkHfmt5Wvqu/tmmAOyIJEX4+Xh6hVjNpVROeG2pX+ClqtrZou5tybkgGXEfNHY7GdghwgQZJiLAnerGhtGg6ZaGnW7QZ5gxCF2/iqZouawDNBMAQQMp/CJHojPPtw0CP+Lp7gGwcQ1xkeV6Z7ojc7iEW/FtEm/v2lg7t/xb93xhC9F6JFLM7MBrfNOkmzmc0I6w13uEf4dYFGVC7Y2qSLF+JZ49zfTuXCREu/W6VV7U286kzNTp9YXANHaaAJJk9kmYLY4c0nPIve2X/acLf1P65Khxb35Lh0WN+sjvG3aptAvz8kydM2ibJD0txP+7j/AJp89yttlbcfVc5pBblFMg5zcvDsw8i2FlesV10Pwgq1K0nRtG0aiavPkrLJzyGeGKjwjROxJ0z3/MVxleQATmlwGrpgFuhBB36hVm3c1F93NyhkjMHT70gGeXwQ+z+kdKpkDhkLMruy8huZ1Ntnbi2XQQdI3QhPKq4J48Vv+Cfo9iczScggnLq49228mwEfqY5VxBuZ52y+XihsdtHDYeofZ6jHMFM6vzjN2uyIPJqpG7ac8hjRTl7qQBbMdpxaRJndCXHlUSmTDtyXzcUSJGY8YAj1STBgsQ0QC2NdRE7zokuj4n8EvhR8keyGVOtp1Xmcrg4k5iXFp4wbSN+5aDauMNbUtygyARmjjFxz1lZ/C1W5RfS246T/AJIR22w1zmlhMHUPgakaZVxJ7RUjsbqTQ3pZtN+HbQbTJaSXzEEENyyDI/eGkb1naPSfENObMCSIgl+Uf4c0KbpfiusbQflIB66PI0wb79FnQUHNjpGw6PdJ6zq7GPLSHy0nKc12nKBBjWN29azGvcAyKjtXZgOyJECCYJ3jReZbBE4ikJiXa8LFa32gtfDnZsstNyYPZteOKWc3r2NCKvovKeKfyIHx+CJw203aQbRo4i+sxBlUFPHAQI7va08eV/BE0cWDBjVwix4A7xI81z/El5LaLwaytSe4HrCc+kFoiBOsaqnxOIyEB4ixiQYIBi1tLLO0emdR5y5QwXJuXOsJtMcFaYTbDqmUOOZjiRDmfhBNr74+K6VkcZU+iLipRuixbXAZmid5ygixvvsNNAiMLUNTKQ3K2IkNAMb771X4qhmDco6sWkm0BriCbnfEwDvHFWODw9YBsQRukPB7IfEiLTJuSNyZ5fBNYl7/AIMptHG5XOME3nvfvHkr7oviS6kQG5i95bEnQB03EcAsntU3PKP4ytB0NxtOk3NUJEFxb2SRObfBUopLlef6Oubk1X0/s0WHxDusaJLzcHKA4idBlF7DdyRePqU2lweS0WkkEFpdlPd1mCsT0b2g5uIpuzG1TebC5E+C0HSPaDaj6r2OByMBeRmLn5Q4xqI0MHkmzXA5MLU0ywqYqjINIS6W5XEkCHW3+HzT3Y1wGoMa9vfoBcyeKz76uR7Q89nq3OEDSCAO87i6fLVR0MS01QQTAcCQ6QbZSLTZDG3NWwyiocI0VCuXlzSHNc0CScnvQ4EZpBJkXUeI2DTeDnq1XN1LTWJaYIJkciBpofFV+znk0nOy5Q8ZiDEyKlNoOkxAPop6j3DMWCXhm0y0QDLhi6cCN94soTm9uCsY0uTFYRkZv3ajRpJ7zR5LW7Mw5z06mYDtDsxc34+So+ktMtxD3EiHmmfCMrYtbRgPmtV0eDHUXvIBLXsyuIBImpqDusuxztKXmjnkmuF5LPabyKZgbx6Tf4Km2lXBpvBABbYxA90kCIv3lY7WqkUnQsn10itmc11joSd2l9IBaFNFa9zrndqrwyM48FY0qRcTD8ouDAMwbEGyqqtMg1TaMrPeE7hpqiH18ocJMlxcGiLubli+7cmToEkGUKUPLS0OEtABEQReYOkCT5FddUp0nw4vJPBrYf4zBG64Qe16hYIdYkMqZmZiJc0gyTHL1netBiui7nPaZloMzIDhYX07WkXiEZZElz7ixx88FKNrZ/tWg5WGAHRYmSIiZFiVzbrx1dW5MsedAL5d51jW0q2PQ4tbkY45bF2bvEtFg0jTU6jfyT9odFqzqNQMeMz2dwgAEweznMxrEpI5Y7J+w8oPWjH7TDm0RmNqjusaAZyiA0gjSdLhDe0XYBbLkv4wT8ythiejFV2EbTyHrGge9THMszSbTv5LG9INmVcK9gqWL2SB2XdwgGSF1Ycik6ObNjaVmlbXZJIl1tXaHtGzTE+o3BZozLonUz3baaFWlDF1MSWNAJIbJcLAR2DmbIm4F53oHGYF9LN1jcjiZaJBzCdZE+f+amlTY83cUWdJzn3PZ1sADfdoB5lWLqNTqmyMuUAS4gSIHE/uyqMU3OMNHaADhYzBucsG9h8FHtgPDDUaHwCGl5BjXuk8zNuRU99qKyWifgLxbn5nfZmQwvNhAY0wXCN1xoh8DjWvNRoBLgxxmxaRHEjWTy/nUVtry1jX02kNsCHFro4AkmByATuihz1qgAiWGO0Cbu8QmOd5XJ0uvyej7PphmEgZRLDPdHesO6RuI4KkxWLDSGyHAl5MEQLAQSa2sE6DfuVntqt1eHOmjQJJjUcWu4c1ls9z+Z8RJ1AjTD2t/qVNDSJ8ZimmxABJZM9Xu0H33OVVVsuQxknKCMvVT3/3XE7ijzmmQHFstAP2oPiYphCYonI4HN3Dr1kd63edE+SZCq7BtmYI1i5oe1uVubtE3iLW3/yWg2PhhhX1HlzXgljeyZcwtDzfs784VHsTaFOmyoHPALtJuLDSI1uUZW25Tc1wDz2jad9xuHooznJypdHZGMa57Jel+0rWDXHLlLXZXEB4dlcJEjvBZXZDoLgY7g19fqFPtHUlxIdI3g2m2/gqvGOsO1+HjewhUsi4JNte5BUpGTHEi0bkmU5pkC5JFrTAOvgiWUjkzX1MaXgb0K4mDEmRGvM8Fg9m/wAPtOqynTaKMAMAF7ENAFiYCSz1LbtVtJjQbACBw5R6pI7y8AWOH7Z2hiGyA4nKNYtEzF1CcrqpGgJ3Xgdo7zJ9ULRe50gSbSYE2mbjy+Ct8JUIojOwdozTeAMwItlPKJtzU1NqJXVORVdLagii0Duh9+MinE9o8Pis8CrnpO6XM8OfBvJUkpIekMuwzZVQtrMIiQd+mhWo2hUEBwN35nOAIkOL4IHoDPNZDBsLntA1JEWJ+AErSbVpPpta14jWJa5tiWm4cARfkjLoMQlpuTxHnpv/AFvU9KtAbwm1v3f8lWUqnPQePyUzahAA9f8AhUStldsxwhx3gAAxMSDPhotHsqoDkEnva/mJbI8islganZd5fIrWYTD1WsDx1JYG5iJdmiJMganXVW1cmQlkUEXPSTaji2m0ES2xzEDTQE+Y04FCYbb2IBnNTO6CxzhffLSDPmrTD1GljX6EgAgEhptvbofNU9YHrHawHEwDUI14CB5BXcGjnWRSLAbeee9hqDmnVooPAPLtT80zGbYzNyU8NQog3OWn2ieIBJB8IlVzqsCInxaN/N703MCLaERHZ1nTsnKTyseCGiGWRhez8Ax7i2XMcS0BzXW7QBkCJBvxRW1KLab6sEkNpMzSe8Cx5M8Zv6qrweKisw8XU/hA8fVEY2uahxDg10ZQzT3m03gj4j1ChJtx5/eTp1jGTSJ8Q0h7HPqW7RmCYymQIg2mNBuTNq1qbCHSS58ZoENkNAJhzeQUtauA6kTuD5nQWVHt7Etc6RBjl4aIYpNUgyinbZr9if0eRMdTwIFq55x8Ec89o/k2lz/tVHdI48VU9Hq7Thrf7A6hoP353Ak/RWNV4Dj/AHe0v/kUDvsovt/cxQ9JaTqlRlNpn7MGwNuy24E74+CPwO2eqb1TaXfIJGa4yO0jnCj2vXggFrXHIwz1b3uu1oMOYR6c5VFtYMdRdmpzlAcLvb495xO8rqhJaJEJeovcft4vY5jmhu4ibiCJ3ofC0Q0OmHZ3kamzSwGLcws/siXREk5TDBp2SAAB4QtTT2c5+TL2czx35EdjtONrCbcZ3LWP9AEVpc6RMtpA6/ibIU1XK4Ak5e1U7pdNjEi/IIn/ANP1C17xVowHMYTnf3muaI7m82HGVXVMHUAjsyC+DngEvkixALYj/RG76ZiLE12lxpnM6A9sDtuIIOUy5xLIym3MrW1OlVZrqjRTB6uQPtgJio1mnUHLYk7+HNZLbD2U6QcMrie/kBBBHvOOok7+PiisRj2Z8QC9li6ftKVvtmi466R5geWiE3aQIqjRM6W1yaY6oduM32xMdst3YW9gOH1UY6X4jKT1VwWjv1TqHTpguQ3em+hpYlhNHtMMxHbpH+tdpDjKYA0sNmntM3NO5/CkVMc0B6U4nNAY7uZtK5v1WeP6DGvOeU9lU+2TiMa1k05qNNSJD2uyAMJ+9pUpEu0ynTXUCF2EBf8Adg/ZEfcg/wBRET7IfCJ5RuQdfEezUmkU3CX1QAyaDgSylDuzRpSOzHdP5rQHxtxkmhJq4tGh6MbIfhy81BGZuVpPaMlwMW0AInzTtr4V1aA82ZmkjW8aAC9wOCjbtUiix0v7rXHM5znQ4zc8b/rRD7SxYcGQQSchd2pIOdsCI4X1U3nlcmFYE3EHoYCGulzyXCDDQYubg+B1hBbVoVKbHBzy4SIJc0kkkh1heLDdvVNg68FjjuAOo3U2HVF7axOYknVwB1ne06jVHE5Lhjf5FSTa8FPijYWm/P6K46H1IqPi0NG8jfvsRu3ghUuPd3Rw4jkOKseh7+3U8GxrMy7SCD6GfFdLZ58I+5t9t1C7DjecwgjeAT/sqjeI4eCofecQDGYn3jYzxrxHlHJE9IMeCxrCQCA43In3bxUpkplDBXa4OLmkguyCnLbQZbkBIB3pLS7Lat9Fc9rZuGgjJMiiCL21qO/XFcwTGZmghpBABAFK4LzbsU9L8fqrDaeFDKYqse5zTHZ6wtfw7ghD03UCJb1uYBsF3tDml+sGdN+71Wc0jLG2ZXENyuLTq0kHxFin4V/d/MPmrXaGw3Oc5zHC9yHWA49o/wAvNUtMFrg0xIdBuNQb34KdnRRZ7dpvD5IsQIMEAwd3FWdfZFKu1lQVWtLWMY8GBJYAM9yfdgeSr34l7ZIkAnTVvhGiHdj2AEOJGbSBfNAsZ0tC23KRtbTZetwWGbTyOqDR1w+T2uQas5tvCUabQaVVz7wQQRa5zZvohnY5sxmMid3DVMbjQZhmeIs4SL6GE7aESZWl10lxwuZsklsejQYTbVRtPIBTgSQcna33Jm5Ug2hUawOae04EEkBwidAXAxpuVfhaMETlg/vNkWnTVFU65kXINtWiPUKaddjNX0C4ui+q1pF3AuzaiZiInQIKngnB4a8ZRvJ0ga3Cs8b3iTEz+GBqh6xmcupAi08E2y9gU/csf2fQF2OEjxJ53N0NnBJGbSwmSLHcq8vdPdafh707iF2kN6aUrVCxjTssKb5mCPO3oZUjhAbPzndyVXSqASb+In9BEPfMXMfSSp0UsEo2zjgY8Yla1u3afVdXD5y5B3S2YjfoPBVFTZ5ewZS3fEgAm19OfzQcEEfmHHiq45dkcqujb0MTmpNAFrRv3IHERLvsw8uuCZETeMpJBAF/Dgm4QTSbZxEtuNbfTioabG2h1YdyJ5kwPE3HgmzZeaQuLGqtir0+qOWWyQDbINZ0Ip333EjmpfaJbfWPG3AyBbkQR4G6jxzWCmSOsc8wc0uytEgGQDdx/WiDwxnKCTefhyJK0Z2gONMa7FEEvLNDF5iZ1u4nd4aBC46u5j+y5wOVskSJMnndWe0cNT6vtZjuAEQDrN9ND6rPY7E5nkiYgRm1gcUi4LynsaHo9tRwdDpfmZVZ2nOy9tpaT4wfirraGDouoPawgOaCcwe15m8ti+pMaBYrZmIh1tYdHpOi0+zMSbZm6zNx2oBPlcDmttROUNmvoWnRaqfY/wD2X2v/ALd26Pqriq/tn+72hx31sOd11n9iV/sHj9ytw/3l/OVb9b9ob2y43h+PDm82XG38z+50exW7drw8Tr1bPfe33Wbh81S7UcDTebTlFw2+giSdy0W0MAapLs7GBrGC5uYY02DR84WQ2jiOw4fujUydBwXRB8IhJfMFdG8UGPpPMw2SSHBp13ONglXeSHtbmu8OcLk6uAmN8n1UGAoQ0NkXiZEid1p0BRNavAdVpVS7IKTZe6HtEFoaG6OEnhuTxkPJJVyR57DrHZSMt3Uw5oeG6yCTrNwPWYXcNiXBslzbGGhrXxF7S4ROogTqgmkVXdqqAB3QBmuYIBAgDfefqm4kvpOa1ziGmJOWNZuf3h4lGxaNfV2L/wDZCpUBBMEnsnW1MG0n7y9t0qLF46KmJHW6F1vaIj7Zg0/aAy8O6zhbumq2jtxzKdNoMCk0ODbQ6B2c9r23c1Z4rFnPiPtSLut17gB9s3d7YMvDRvl3SrdjI5RxwzUPtReP7RM/au//AHzm/wCr6DtPENLD22ntM/rGnc/jinfP13Q08d2qP2usf2g3+0cP/wAhf0d9BCzHfZuPW++z+0A+7U47RPzGmhiwCWZptL9GH7LhSNuo5l364oDFYHMxjWN9+q6GhjJ7NIG7WMbN5vJtrwlGPGeC9p+yn72l/u8zfFuPOY8/eRGDx46sFrge28dl7D7rJu1zuW/ghs1yjVYBiqjqbWtfIHZEWNmzI18EFg8eXVLnWD/1t14ojpFXzU5M9ktNyfA/NZ7Z9c9Zfh/5NSNXFspF/Mg8V4YCPw8vwHdodAn7Sc57nvEZW5Q67ZBcez2Zk906CBCret7IAvbTjYop2AJb1j3ukmMopkuiZLpG4a6XTY+xc3KpAOJeRv1kKx6NVINSYPdBkNjeb5mx6kI13R5jmscaoyuEh7QXMImC+18uk2toYNkd0X2VQoVDTxhewvINOox46st3GYmLn6hX5ZxKqAtqYhxgdoANMAda0RPBj8voUZg9pNMB0sI0dcizwJPvNPr5LYVejGywZqOpnxrtEjnlhUfSXZmAGX2aqGkC4BD6fem5LswPr4JJpyLY5KPbKmvVOY/abyPvCf68QLcrfBBhzbgvmHMOjz/aHRqOUeSm2vsitRILmmC4OkX71UP9IOvJVGBq0nVHMfVFG7Yc5pc05XufqCMve3qSVlnwHVMRSAu43YPdG95O9wVRUl1R7m6ZnGd0EmJPNE9ItkVaDs7C6pSLWnOB2QQI0BMCAL81WYTamJjLTLoH4abS7/iy5vinSoW7LDE1bWtJaCQZBBImRxQ2NqS5pdJgknSbD9XTQ2t2nVmvl2heCCSAdAeYCjxJ7vPN8igxl7EtTGZPOT3Wb1G7Hu7kuy2EF5i8HRMrU2uuc1nZYbE6TKT8og5Jt7zoEiw+iCjYznTpA1UXPikthsfopQxOGdWFbqqja3V5HwWuZ1Yf1jdCLmNT9ElRCO/BSUdfT5FNo7vBJJSYx3HfX6qCrqfAJJJogZxm9RUt/wCtySSYVHKOimxHdHl9EkkAl/s77tn5T9VR7x+b6ldSTR7ZGRq9jfdDx+ikZ3mf4/4kkkmT1Mpj9KIekP8AQT/et/ieqHZvuf4kkk8fSLLsP2l3B4/QrOVPp9SkkiwRJMHv8D8wrzYXep/md8nJJJJlUXmxP6K/wrf996tKX3x8MX/FQXUlyS7f3GI8VrV8B/2lhMZ90fyD5BJJWw9f8Jy9SH0u76fNSj7h/iPmuJKsDSBdnd3/AN0/whWnS/Rn5h/Akki/V+/QHt+/Uotq6u8B/wBtq9PZ3n+f8YXUkGMF0dW/reVO3T9c11JAwna+X/isv0m+8peD/nTSSWZin2j91U/Kfks5ge/5fUJJJf8AVjw9SO0NW+LV69g+4fApJJZhMT0L/oT/AP8Aoqf9lql23/RaX95U+iSS6o+xxy9bK6hoPAfJPOiSS6Gc56Zt/wDow8B8gvDNrffVPzu+aSS87GelI9C/+mv9EH5nfNWe1fuikkro532zzzG99/n9EBjfc/xfJJJTfbOhdIjre94/RCO0b4H5lcSTLoD7PUNhfc0f7pvzK4kkoy7NHo//2Q=="/>
          <p:cNvSpPr>
            <a:spLocks noChangeAspect="1" noChangeArrowheads="1"/>
          </p:cNvSpPr>
          <p:nvPr userDrawn="1"/>
        </p:nvSpPr>
        <p:spPr bwMode="auto">
          <a:xfrm>
            <a:off x="388035" y="1045123"/>
            <a:ext cx="69913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50" y="182211"/>
            <a:ext cx="8856000" cy="2655431"/>
          </a:xfrm>
          <a:prstGeom prst="rect">
            <a:avLst/>
          </a:prstGeom>
        </p:spPr>
      </p:pic>
      <p:sp>
        <p:nvSpPr>
          <p:cNvPr id="12" name="Subtitle 2"/>
          <p:cNvSpPr>
            <a:spLocks noGrp="1"/>
          </p:cNvSpPr>
          <p:nvPr>
            <p:ph type="subTitle" idx="1"/>
          </p:nvPr>
        </p:nvSpPr>
        <p:spPr>
          <a:xfrm>
            <a:off x="160810" y="4527031"/>
            <a:ext cx="6858000" cy="1171057"/>
          </a:xfrm>
        </p:spPr>
        <p:txBody>
          <a:bodyPr>
            <a:normAutofit/>
          </a:bodyPr>
          <a:lstStyle>
            <a:lvl1pPr marL="0" indent="0" algn="l">
              <a:buNone/>
              <a:defRPr sz="2800">
                <a:solidFill>
                  <a:srgbClr val="134B8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3" name="Title 10"/>
          <p:cNvSpPr>
            <a:spLocks noGrp="1"/>
          </p:cNvSpPr>
          <p:nvPr>
            <p:ph type="title"/>
          </p:nvPr>
        </p:nvSpPr>
        <p:spPr>
          <a:xfrm>
            <a:off x="160810" y="3019555"/>
            <a:ext cx="7886700" cy="1325563"/>
          </a:xfrm>
        </p:spPr>
        <p:txBody>
          <a:bodyPr>
            <a:normAutofit/>
          </a:bodyPr>
          <a:lstStyle>
            <a:lvl1pPr>
              <a:defRPr sz="3600" b="1">
                <a:solidFill>
                  <a:srgbClr val="134B8E"/>
                </a:solidFill>
                <a:latin typeface="Trebuchet MS" panose="020B0603020202020204" pitchFamily="34" charset="0"/>
              </a:defRPr>
            </a:lvl1pPr>
          </a:lstStyle>
          <a:p>
            <a:r>
              <a:rPr lang="en-US" dirty="0" smtClean="0"/>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4813" y="4912709"/>
            <a:ext cx="1315937" cy="965020"/>
          </a:xfrm>
          <a:prstGeom prst="rect">
            <a:avLst/>
          </a:prstGeom>
        </p:spPr>
      </p:pic>
    </p:spTree>
    <p:extLst>
      <p:ext uri="{BB962C8B-B14F-4D97-AF65-F5344CB8AC3E}">
        <p14:creationId xmlns:p14="http://schemas.microsoft.com/office/powerpoint/2010/main" val="247341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1180772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967706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1705467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3662475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372319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03CB0-E26A-46DE-ABC5-F3D51E996ED6}" type="datetimeFigureOut">
              <a:rPr lang="en-GB" smtClean="0"/>
              <a:t>08/02/2016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F592DC-B625-4851-8A1D-31F341116772}" type="slidenum">
              <a:rPr lang="en-GB" smtClean="0"/>
              <a:t>‹#›</a:t>
            </a:fld>
            <a:endParaRPr lang="en-GB" dirty="0"/>
          </a:p>
        </p:txBody>
      </p:sp>
    </p:spTree>
    <p:extLst>
      <p:ext uri="{BB962C8B-B14F-4D97-AF65-F5344CB8AC3E}">
        <p14:creationId xmlns:p14="http://schemas.microsoft.com/office/powerpoint/2010/main" val="410026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HK">
    <p:spTree>
      <p:nvGrpSpPr>
        <p:cNvPr id="1" name=""/>
        <p:cNvGrpSpPr/>
        <p:nvPr/>
      </p:nvGrpSpPr>
      <p:grpSpPr>
        <a:xfrm>
          <a:off x="0" y="0"/>
          <a:ext cx="0" cy="0"/>
          <a:chOff x="0" y="0"/>
          <a:chExt cx="0" cy="0"/>
        </a:xfrm>
      </p:grpSpPr>
      <p:sp>
        <p:nvSpPr>
          <p:cNvPr id="15" name="TextBox 14"/>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sp>
        <p:nvSpPr>
          <p:cNvPr id="9" name="TextBox 8"/>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10" y="105499"/>
            <a:ext cx="8856000" cy="2823231"/>
          </a:xfrm>
          <a:prstGeom prst="rect">
            <a:avLst/>
          </a:prstGeom>
        </p:spPr>
      </p:pic>
      <p:sp>
        <p:nvSpPr>
          <p:cNvPr id="13" name="Subtitle 2"/>
          <p:cNvSpPr>
            <a:spLocks noGrp="1"/>
          </p:cNvSpPr>
          <p:nvPr>
            <p:ph type="subTitle" idx="1"/>
          </p:nvPr>
        </p:nvSpPr>
        <p:spPr>
          <a:xfrm>
            <a:off x="160810" y="4527031"/>
            <a:ext cx="6858000" cy="1171057"/>
          </a:xfrm>
        </p:spPr>
        <p:txBody>
          <a:bodyPr>
            <a:normAutofit/>
          </a:bodyPr>
          <a:lstStyle>
            <a:lvl1pPr marL="0" indent="0" algn="l">
              <a:buNone/>
              <a:defRPr sz="2800">
                <a:solidFill>
                  <a:srgbClr val="134B8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itle 10"/>
          <p:cNvSpPr>
            <a:spLocks noGrp="1"/>
          </p:cNvSpPr>
          <p:nvPr>
            <p:ph type="title"/>
          </p:nvPr>
        </p:nvSpPr>
        <p:spPr>
          <a:xfrm>
            <a:off x="160810" y="3019555"/>
            <a:ext cx="7886700" cy="1325563"/>
          </a:xfrm>
        </p:spPr>
        <p:txBody>
          <a:bodyPr>
            <a:normAutofit/>
          </a:bodyPr>
          <a:lstStyle>
            <a:lvl1pPr>
              <a:defRPr sz="3600" b="1">
                <a:solidFill>
                  <a:srgbClr val="134B8E"/>
                </a:solidFill>
                <a:latin typeface="Trebuchet MS" panose="020B0603020202020204" pitchFamily="34" charset="0"/>
              </a:defRPr>
            </a:lvl1pPr>
          </a:lstStyle>
          <a:p>
            <a:r>
              <a:rPr lang="en-US" dirty="0" smtClean="0"/>
              <a:t>Click to edit Master title style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0873" y="4985734"/>
            <a:ext cx="1315937" cy="965020"/>
          </a:xfrm>
          <a:prstGeom prst="rect">
            <a:avLst/>
          </a:prstGeom>
        </p:spPr>
      </p:pic>
    </p:spTree>
    <p:extLst>
      <p:ext uri="{BB962C8B-B14F-4D97-AF65-F5344CB8AC3E}">
        <p14:creationId xmlns:p14="http://schemas.microsoft.com/office/powerpoint/2010/main" val="24638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 blue">
    <p:bg>
      <p:bgPr>
        <a:solidFill>
          <a:srgbClr val="134B8E"/>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193" y="3506341"/>
            <a:ext cx="6858000" cy="1655762"/>
          </a:xfrm>
        </p:spPr>
        <p:txBody>
          <a:bodyPr>
            <a:normAutofit/>
          </a:bodyPr>
          <a:lstStyle>
            <a:lvl1pPr marL="0" indent="0" algn="l">
              <a:buNone/>
              <a:defRPr sz="280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Title 10"/>
          <p:cNvSpPr>
            <a:spLocks noGrp="1"/>
          </p:cNvSpPr>
          <p:nvPr>
            <p:ph type="title"/>
          </p:nvPr>
        </p:nvSpPr>
        <p:spPr>
          <a:xfrm>
            <a:off x="93327" y="1770924"/>
            <a:ext cx="7886700" cy="1325563"/>
          </a:xfrm>
        </p:spPr>
        <p:txBody>
          <a:bodyPr>
            <a:normAutofit/>
          </a:bodyPr>
          <a:lstStyle>
            <a:lvl1pPr>
              <a:defRPr sz="3600" b="1">
                <a:solidFill>
                  <a:schemeClr val="bg1"/>
                </a:solidFill>
                <a:latin typeface="Trebuchet MS" panose="020B0603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160810" y="1524301"/>
            <a:ext cx="8462187" cy="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userDrawn="1"/>
        </p:nvSpPr>
        <p:spPr bwMode="auto">
          <a:xfrm>
            <a:off x="0" y="6092825"/>
            <a:ext cx="9144000" cy="765175"/>
          </a:xfrm>
          <a:prstGeom prst="rect">
            <a:avLst/>
          </a:prstGeom>
          <a:solidFill>
            <a:srgbClr val="134B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a:p>
            <a:pPr eaLnBrk="1" hangingPunct="1">
              <a:defRPr/>
            </a:pPr>
            <a:endParaRPr lang="en-GB" dirty="0" smtClean="0">
              <a:solidFill>
                <a:srgbClr val="000000"/>
              </a:solidFill>
              <a:latin typeface="Calibri" panose="020F0502020204030204"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2071" y="309707"/>
            <a:ext cx="1202400" cy="1178081"/>
          </a:xfrm>
          <a:prstGeom prst="rect">
            <a:avLst/>
          </a:prstGeom>
        </p:spPr>
      </p:pic>
      <p:sp>
        <p:nvSpPr>
          <p:cNvPr id="8" name="TextBox 7"/>
          <p:cNvSpPr txBox="1">
            <a:spLocks noChangeArrowheads="1"/>
          </p:cNvSpPr>
          <p:nvPr userDrawn="1"/>
        </p:nvSpPr>
        <p:spPr bwMode="auto">
          <a:xfrm>
            <a:off x="150600" y="6165850"/>
            <a:ext cx="8820150" cy="4770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2500" i="0" dirty="0" smtClean="0">
                <a:solidFill>
                  <a:schemeClr val="bg1"/>
                </a:solidFill>
                <a:latin typeface="Trebuchet MS" panose="020B0603020202020204" pitchFamily="34" charset="0"/>
              </a:rPr>
              <a:t>Representing the interests of the global hedge fund industry     </a:t>
            </a:r>
            <a:endParaRPr lang="en-GB" sz="2500" i="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159368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lding / divider Slide - blue">
    <p:bg>
      <p:bgPr>
        <a:solidFill>
          <a:srgbClr val="134B8E"/>
        </a:solidFill>
        <a:effectLst/>
      </p:bgPr>
    </p:bg>
    <p:spTree>
      <p:nvGrpSpPr>
        <p:cNvPr id="1" name=""/>
        <p:cNvGrpSpPr/>
        <p:nvPr/>
      </p:nvGrpSpPr>
      <p:grpSpPr>
        <a:xfrm>
          <a:off x="0" y="0"/>
          <a:ext cx="0" cy="0"/>
          <a:chOff x="0" y="0"/>
          <a:chExt cx="0" cy="0"/>
        </a:xfrm>
      </p:grpSpPr>
      <p:sp>
        <p:nvSpPr>
          <p:cNvPr id="4" name="AutoShape 6" descr="data:image/jpeg;base64,/9j/4AAQSkZJRgABAQAAAQABAAD/2wCEAAkGBxMTEhUUExQVFhUUFxUXFRcXFBUXFRcVFRUWFhQUFxUYHCggGBolGxQVIjEhJSkrLi4uGB8zODMtNygtLisBCgoKDg0OGxAQGywkHyQwLCwsLCwsLCwsLC8sLCwtLCwsLCwsLCwsLCwsLCwsLCwsLCwsLCwsLCwsLCwsLCwsLP/AABEIAIEBhgMBIgACEQEDEQH/xAAbAAABBQEBAAAAAAAAAAAAAAAEAAIDBQYBB//EAEsQAAEDAgMEBwUFBAcHAwUAAAEAAhEDIQQSMQVBUWEGEyIycYGRFEKhscEjM1Jy8BVistE0Q0RzguHxU1SSk6KzwhaDtAckVWR0/8QAGQEAAwEBAQAAAAAAAAAAAAAAAQIDAAQF/8QAKREAAgICAgECBgIDAAAAAAAAAAECEQMSITFRMkETImGBofBxwQRCkf/aAAwDAQACEQMRAD8A9PfZRZ0XUZKjFMLvTONoY1pKlFMjVICF1zlrDRE9hTbqZpTy9azURMapOpBSLguiqg2w0hezhMdQUhrJpqoJs3BGGp5phMNULgcEQEbwE0tCkdSlNFAprARPUDiizh3FROwRRUkBpgr3BRZ0WcAU04IhHZC0yFhXTT5KZuHhd6tbY1ATgonOKOdRKjNEo7GoCErha5HiipGsCGxqK9rCndWVZZQo3IbBoA6pObTCmeoyjYKHsw4RNPBoVriNynZincFm2FUEeyDgon4RObijwUgrJbYaQL7OkAUSXgrjWAo7AojD0/rQummmmn+oRsw7rwmPxIC6KAK6MG3ehaNyQnGBL2wKaph2AaDVv8QSIA3Ba0bki9o5H0UbsSeCfWqfqEJUJ/QTIVj34kqI4gqOeSlZRPBEw3r1I2quCiN4UrcMOSFo1Des4KN1YqZ1AcQoalBv4luDURurLigq5R7y4iCzZ9cFzrAgYPApX5qOqLbFhmCUBV+Zy6KrltQbBjwNy4GIbM5OAdxWCmSOppBqjAdxTx4oBHwmEKQDmkULDRARyXMinBUjSEdgakLKaJa1dBCka4JHIZIYGLppqSVzMlsakQupFRmiUY0pr1tgUB9SmPphEkKJ9OUyYrRBlCY8BSmg5MNF3BNaBQNUCiLeaMOGKb7OjsCgPJz4fX+S4WKUUvtHflZ/FUXXNhGwURCintACa5yiJ5ogCC4JhYFEHJwCxjrrKMvRDaPEp/s4Ws1ArainpvThRCmYGhazUNBO4LjyeCna4JOcOKFjUCZynCspXMnRM9lJRtApkVZ4jXe3+IKQ1GLlbCQ2Sd7dBfvBOOFb4+SFo1MhdWbuhNdiG8VP7IOHwTTg2ngEbQKYLUxA3D5Id2IPJGv2cOMeSHfsz9/4JlKIKYK7EOO8LrWvO9cqYNw3g+aaKhb/AKpv4F/klGFcd5Xf2eeC7RxxbZxE68Nbj4EIluPB3hLbGpAbtmEb/gkjTix+IJLbM2qLo0TxKaaXNGl4TZC592X1QGaIXQwBF5RwSNILbg1Bs4THPRJphJrVtkHUEBTw1Ghqd6IPIbQC6jxThhfFGZl2UN2HRAzcJ4rvs0IkFdaQl3YdUCHDFPZhyEWITpCHxGHRAoaeCcByKIzJZkNg6kbWp0J2ZdlLsGiFzRwUTqIRDkwhMpAaBzS4FMdTPFFFRuCbYWgUsPFRPARbmhDYghrS4mwE6JlIDRQUnu9tqtJOQUaZA3SXG/wPxVg4KhoY49e6qYh4Y0gahoLyDP8Aj+HNaHqSbjeqbInTB3MK4KR4hE+zFLqSPdHmEdgaguXwTmkosM4hqQoDiPVDYOpAlKkdT4JhoFG0ChsTvXRQKcKTk9rXcVtjURtoOUjaLuBXXVHD/UJhxLuK1th4QZTpHh6lSZY4Ksdizx+KHxGNcATw/mhq2bdItMZU7J8tPEKN+L5hVDMWH23wbTf4J5J4JlAR5AuriyUK+seKbBK6aE/6pqSBbY04k/iQ9XEE+8pHYccVE7Cj8QTKhXYO5/7xUbnfqUUMDO/4Fd/Z3Mo7xQNZMrGvY4S02kjfqCQ7W/eBXC8DeptjYRr6c379bfwrPH0Rb8HTHH4fzQWSIXjkVhqeKSsvZ2cfiElvio3wmbMAJwhSQurgczs0GgLq6uyhsGhsLmQqSVyVtg0MylIAp8pStsajiS6SuZgtYKHArvWKMuHFckcUeAck3WpdYoJHFKRxW4NyT9al1qgzDiu5gjSBySdaUutKjzBNkI8eAc+SQ1FzrFGXBcLwiD7kpemFyjLwudYEKDY8kKr6Q1stB0XkgfX6KXG7TZT5m0gbtNfWVV9I8e008ouMwkzHuuNk2rApK6M51zpd2jZvyJvHMD4rZ7KrE0aZ35QP+Hs/RYVuIGZ06Fs68cxWnwOOysogEAFzmmbmJnXzTKHsacqVstcfj+qpueQSGAmBqYQ+A2oatJrwCA4aGNxI+iWLxtNti4SdBrN0JgsQwUmyQBB8hJVFFa9EXk+etgypXPBQnEHgFF7VTOjp8j/JMNdvH4FMo/QVz+pP7S/kuCu/khziGcfgUvaGcfmjX0BuvP5Cg93EeqWZ3EepQvtDeK77S3iEKfg28fP5J9dSUjl8VD7S3iuUcaxwnmRfkjz4DtHyTZmncoNpVAKTjwH1CmGIbxQm1a4NJ4B3c/oChz4M2q7Kr2vQw4gxpM/NWWD2gSBmGvHvC8eapcpc0ZdQBMSDp+WfgiqGGph7c9em5t5y1JPLda6DpE4bPo0TS0iWmf1wXfJVxqBlQ5WuLS2Zh0SHcY5qenipF7X05cUltlrS7JyBwTHEcFEcSOKa7Et4o1I28SXrzpEKCo4ncVw4lvFM9pE6ravwbdeSt6POJw4/vK/h9/URlRhVV0cxMUBJ9+rHnULj8XFHuxg4opSNKcb5GvaeCSjdix+gknqRNyh5Lc7WdOp+fguftd0xmMxOpn5qofh6xs1hBtbsDzAJlOw+yq0S7KCN5LfQ6pqjXLQG5eyLhm1Xfid6qUbUfuzH1/mq1mzqkyXg2Pdg3kW+Snp1qREdY6QCJtcjS3BI3AeKyML/AGk873Jrto1BEuN+aD9qw8wKlQ+DZ+YuhHYxhOZubsgzmyydzYICyS8G+Ys37TdxdysnHaDgSCYIVGNquJAytM7r39Cmuqvc6R2dLAkaciZ1T6r3N8xf/tU/iXP2g4+9GioaTnZiSDljtRraZIt8lN13ZzNaTEzvG+D6QlaSMti1O0nD3reXouDaboN487qnh86iPAGeI14/JRV2OjvgnfrbSIgJlGIJbIvaO03Wlxka3Hkk3ar80Ta51+qz5odkkPm2t55frkoQwnRzrAEyCYmYPCPNFQgxbnwaxm1jEkn1KQ2xabxxlZjDYmANXAnUA2iLIk2B7PnPGQBffoleNIdSky/btadJ9Spxj5/zcs6x5gZmkAQD6jU+a46m+cobIk9q5BgwTwPyS6xDckXf7UPXCnlmd+bkTF91lYtcSJgf8wfTwWaxGADurDiGyAHkkiwIkmeAJ4aLN9Naz6NZxo1SKbgA0NIuN5iNJtKWoyaimOtkm2b7E4vK8dq2W4Dy4E3iY8lTUdrTVrMaQ4mBUF/s5FsvCQfgsj0d6Quptc6oXVAXBkEiQHA3HnCs6bgHVKuYdvUAGewC7NOhHahOoqLaYkouVNFrVkA6ns+cCInwCAxdQy6STYaz+F/poERTxDTALnE62gAAFoi55j1QJrB9JzwZuRB/K7duTOdxYscVSTBW1TLr6U28eDrq2p4lzg0adWdbyc11R54dUtpTZ8irMEQTmAJnyi17W1SY2lIpni5RoLxWINQtAAGRmWfD3j6BMxVUMpObmzSWEeAnNHmAosXV7OUWmBa7Z8RbUlQPc3LHukAH8QOuug3eXBdEZcKzlli5bRMzaLgGtbYk352iPmrbDY9oyteATmgk630MegVTQfRyAz2oE9qe1YwI1sUytVa0kataJJBFo1neNNbapZNS4oeMNTVvY2LNCgNMjc0+vzKx21tp1RSaWueBm1Oa51iTzG4q62K/EdS14aXh4LrmYO+86TKlq0rserdUWpJ/B/1fyCeHDeHehQn7UAEuAHIEuN+PZsqr/wBW09MlQEb4bHMgzcSkcn4G0S7Zc4ipAkB3mCPmqjCYojM0cSbyjqm3ACBlkHfmt5Wvqu/tmmAOyIJEX4+Xh6hVjNpVROeG2pX+ClqtrZou5tybkgGXEfNHY7GdghwgQZJiLAnerGhtGg6ZaGnW7QZ5gxCF2/iqZouawDNBMAQQMp/CJHojPPtw0CP+Lp7gGwcQ1xkeV6Z7ojc7iEW/FtEm/v2lg7t/xb93xhC9F6JFLM7MBrfNOkmzmc0I6w13uEf4dYFGVC7Y2qSLF+JZ49zfTuXCREu/W6VV7U286kzNTp9YXANHaaAJJk9kmYLY4c0nPIve2X/acLf1P65Khxb35Lh0WN+sjvG3aptAvz8kydM2ibJD0txP+7j/AJp89yttlbcfVc5pBblFMg5zcvDsw8i2FlesV10Pwgq1K0nRtG0aiavPkrLJzyGeGKjwjROxJ0z3/MVxleQATmlwGrpgFuhBB36hVm3c1F93NyhkjMHT70gGeXwQ+z+kdKpkDhkLMruy8huZ1Ntnbi2XQQdI3QhPKq4J48Vv+Cfo9iczScggnLq49228mwEfqY5VxBuZ52y+XihsdtHDYeofZ6jHMFM6vzjN2uyIPJqpG7ac8hjRTl7qQBbMdpxaRJndCXHlUSmTDtyXzcUSJGY8YAj1STBgsQ0QC2NdRE7zokuj4n8EvhR8keyGVOtp1Xmcrg4k5iXFp4wbSN+5aDauMNbUtygyARmjjFxz1lZ/C1W5RfS246T/AJIR22w1zmlhMHUPgakaZVxJ7RUjsbqTQ3pZtN+HbQbTJaSXzEEENyyDI/eGkb1naPSfENObMCSIgl+Uf4c0KbpfiusbQflIB66PI0wb79FnQUHNjpGw6PdJ6zq7GPLSHy0nKc12nKBBjWN29azGvcAyKjtXZgOyJECCYJ3jReZbBE4ikJiXa8LFa32gtfDnZsstNyYPZteOKWc3r2NCKvovKeKfyIHx+CJw203aQbRo4i+sxBlUFPHAQI7va08eV/BE0cWDBjVwix4A7xI81z/El5LaLwaytSe4HrCc+kFoiBOsaqnxOIyEB4ixiQYIBi1tLLO0emdR5y5QwXJuXOsJtMcFaYTbDqmUOOZjiRDmfhBNr74+K6VkcZU+iLipRuixbXAZmid5ygixvvsNNAiMLUNTKQ3K2IkNAMb771X4qhmDco6sWkm0BriCbnfEwDvHFWODw9YBsQRukPB7IfEiLTJuSNyZ5fBNYl7/AIMptHG5XOME3nvfvHkr7oviS6kQG5i95bEnQB03EcAsntU3PKP4ytB0NxtOk3NUJEFxb2SRObfBUopLlef6Oubk1X0/s0WHxDusaJLzcHKA4idBlF7DdyRePqU2lweS0WkkEFpdlPd1mCsT0b2g5uIpuzG1TebC5E+C0HSPaDaj6r2OByMBeRmLn5Q4xqI0MHkmzXA5MLU0ywqYqjINIS6W5XEkCHW3+HzT3Y1wGoMa9vfoBcyeKz76uR7Q89nq3OEDSCAO87i6fLVR0MS01QQTAcCQ6QbZSLTZDG3NWwyiocI0VCuXlzSHNc0CScnvQ4EZpBJkXUeI2DTeDnq1XN1LTWJaYIJkciBpofFV+znk0nOy5Q8ZiDEyKlNoOkxAPop6j3DMWCXhm0y0QDLhi6cCN94soTm9uCsY0uTFYRkZv3ajRpJ7zR5LW7Mw5z06mYDtDsxc34+So+ktMtxD3EiHmmfCMrYtbRgPmtV0eDHUXvIBLXsyuIBImpqDusuxztKXmjnkmuF5LPabyKZgbx6Tf4Km2lXBpvBABbYxA90kCIv3lY7WqkUnQsn10itmc11joSd2l9IBaFNFa9zrndqrwyM48FY0qRcTD8ouDAMwbEGyqqtMg1TaMrPeE7hpqiH18ocJMlxcGiLubli+7cmToEkGUKUPLS0OEtABEQReYOkCT5FddUp0nw4vJPBrYf4zBG64Qe16hYIdYkMqZmZiJc0gyTHL1netBiui7nPaZloMzIDhYX07WkXiEZZElz7ixx88FKNrZ/tWg5WGAHRYmSIiZFiVzbrx1dW5MsedAL5d51jW0q2PQ4tbkY45bF2bvEtFg0jTU6jfyT9odFqzqNQMeMz2dwgAEweznMxrEpI5Y7J+w8oPWjH7TDm0RmNqjusaAZyiA0gjSdLhDe0XYBbLkv4wT8ythiejFV2EbTyHrGge9THMszSbTv5LG9INmVcK9gqWL2SB2XdwgGSF1Ycik6ObNjaVmlbXZJIl1tXaHtGzTE+o3BZozLonUz3baaFWlDF1MSWNAJIbJcLAR2DmbIm4F53oHGYF9LN1jcjiZaJBzCdZE+f+amlTY83cUWdJzn3PZ1sADfdoB5lWLqNTqmyMuUAS4gSIHE/uyqMU3OMNHaADhYzBucsG9h8FHtgPDDUaHwCGl5BjXuk8zNuRU99qKyWifgLxbn5nfZmQwvNhAY0wXCN1xoh8DjWvNRoBLgxxmxaRHEjWTy/nUVtry1jX02kNsCHFro4AkmByATuihz1qgAiWGO0Cbu8QmOd5XJ0uvyej7PphmEgZRLDPdHesO6RuI4KkxWLDSGyHAl5MEQLAQSa2sE6DfuVntqt1eHOmjQJJjUcWu4c1ls9z+Z8RJ1AjTD2t/qVNDSJ8ZimmxABJZM9Xu0H33OVVVsuQxknKCMvVT3/3XE7ijzmmQHFstAP2oPiYphCYonI4HN3Dr1kd63edE+SZCq7BtmYI1i5oe1uVubtE3iLW3/yWg2PhhhX1HlzXgljeyZcwtDzfs784VHsTaFOmyoHPALtJuLDSI1uUZW25Tc1wDz2jad9xuHooznJypdHZGMa57Jel+0rWDXHLlLXZXEB4dlcJEjvBZXZDoLgY7g19fqFPtHUlxIdI3g2m2/gqvGOsO1+HjewhUsi4JNte5BUpGTHEi0bkmU5pkC5JFrTAOvgiWUjkzX1MaXgb0K4mDEmRGvM8Fg9m/wAPtOqynTaKMAMAF7ENAFiYCSz1LbtVtJjQbACBw5R6pI7y8AWOH7Z2hiGyA4nKNYtEzF1CcrqpGgJ3Xgdo7zJ9ULRe50gSbSYE2mbjy+Ct8JUIojOwdozTeAMwItlPKJtzU1NqJXVORVdLagii0Duh9+MinE9o8Pis8CrnpO6XM8OfBvJUkpIekMuwzZVQtrMIiQd+mhWo2hUEBwN35nOAIkOL4IHoDPNZDBsLntA1JEWJ+AErSbVpPpta14jWJa5tiWm4cARfkjLoMQlpuTxHnpv/AFvU9KtAbwm1v3f8lWUqnPQePyUzahAA9f8AhUStldsxwhx3gAAxMSDPhotHsqoDkEnva/mJbI8islganZd5fIrWYTD1WsDx1JYG5iJdmiJMganXVW1cmQlkUEXPSTaji2m0ES2xzEDTQE+Y04FCYbb2IBnNTO6CxzhffLSDPmrTD1GljX6EgAgEhptvbofNU9YHrHawHEwDUI14CB5BXcGjnWRSLAbeee9hqDmnVooPAPLtT80zGbYzNyU8NQog3OWn2ieIBJB8IlVzqsCInxaN/N703MCLaERHZ1nTsnKTyseCGiGWRhez8Ax7i2XMcS0BzXW7QBkCJBvxRW1KLab6sEkNpMzSe8Cx5M8Zv6qrweKisw8XU/hA8fVEY2uahxDg10ZQzT3m03gj4j1ChJtx5/eTp1jGTSJ8Q0h7HPqW7RmCYymQIg2mNBuTNq1qbCHSS58ZoENkNAJhzeQUtauA6kTuD5nQWVHt7Etc6RBjl4aIYpNUgyinbZr9if0eRMdTwIFq55x8Ec89o/k2lz/tVHdI48VU9Hq7Thrf7A6hoP353Ak/RWNV4Dj/AHe0v/kUDvsovt/cxQ9JaTqlRlNpn7MGwNuy24E74+CPwO2eqb1TaXfIJGa4yO0jnCj2vXggFrXHIwz1b3uu1oMOYR6c5VFtYMdRdmpzlAcLvb495xO8rqhJaJEJeovcft4vY5jmhu4ibiCJ3ofC0Q0OmHZ3kamzSwGLcws/siXREk5TDBp2SAAB4QtTT2c5+TL2czx35EdjtONrCbcZ3LWP9AEVpc6RMtpA6/ibIU1XK4Ak5e1U7pdNjEi/IIn/ANP1C17xVowHMYTnf3muaI7m82HGVXVMHUAjsyC+DngEvkixALYj/RG76ZiLE12lxpnM6A9sDtuIIOUy5xLIym3MrW1OlVZrqjRTB6uQPtgJio1mnUHLYk7+HNZLbD2U6QcMrie/kBBBHvOOok7+PiisRj2Z8QC9li6ftKVvtmi466R5geWiE3aQIqjRM6W1yaY6oduM32xMdst3YW9gOH1UY6X4jKT1VwWjv1TqHTpguQ3em+hpYlhNHtMMxHbpH+tdpDjKYA0sNmntM3NO5/CkVMc0B6U4nNAY7uZtK5v1WeP6DGvOeU9lU+2TiMa1k05qNNSJD2uyAMJ+9pUpEu0ynTXUCF2EBf8Adg/ZEfcg/wBRET7IfCJ5RuQdfEezUmkU3CX1QAyaDgSylDuzRpSOzHdP5rQHxtxkmhJq4tGh6MbIfhy81BGZuVpPaMlwMW0AInzTtr4V1aA82ZmkjW8aAC9wOCjbtUiix0v7rXHM5znQ4zc8b/rRD7SxYcGQQSchd2pIOdsCI4X1U3nlcmFYE3EHoYCGulzyXCDDQYubg+B1hBbVoVKbHBzy4SIJc0kkkh1heLDdvVNg68FjjuAOo3U2HVF7axOYknVwB1ne06jVHE5Lhjf5FSTa8FPijYWm/P6K46H1IqPi0NG8jfvsRu3ghUuPd3Rw4jkOKseh7+3U8GxrMy7SCD6GfFdLZ58I+5t9t1C7DjecwgjeAT/sqjeI4eCofecQDGYn3jYzxrxHlHJE9IMeCxrCQCA43In3bxUpkplDBXa4OLmkguyCnLbQZbkBIB3pLS7Lat9Fc9rZuGgjJMiiCL21qO/XFcwTGZmghpBABAFK4LzbsU9L8fqrDaeFDKYqse5zTHZ6wtfw7ghD03UCJb1uYBsF3tDml+sGdN+71Wc0jLG2ZXENyuLTq0kHxFin4V/d/MPmrXaGw3Oc5zHC9yHWA49o/wAvNUtMFrg0xIdBuNQb34KdnRRZ7dpvD5IsQIMEAwd3FWdfZFKu1lQVWtLWMY8GBJYAM9yfdgeSr34l7ZIkAnTVvhGiHdj2AEOJGbSBfNAsZ0tC23KRtbTZetwWGbTyOqDR1w+T2uQas5tvCUabQaVVz7wQQRa5zZvohnY5sxmMid3DVMbjQZhmeIs4SL6GE7aESZWl10lxwuZsklsejQYTbVRtPIBTgSQcna33Jm5Ug2hUawOae04EEkBwidAXAxpuVfhaMETlg/vNkWnTVFU65kXINtWiPUKaddjNX0C4ui+q1pF3AuzaiZiInQIKngnB4a8ZRvJ0ga3Cs8b3iTEz+GBqh6xmcupAi08E2y9gU/csf2fQF2OEjxJ53N0NnBJGbSwmSLHcq8vdPdafh707iF2kN6aUrVCxjTssKb5mCPO3oZUjhAbPzndyVXSqASb+In9BEPfMXMfSSp0UsEo2zjgY8Yla1u3afVdXD5y5B3S2YjfoPBVFTZ5ewZS3fEgAm19OfzQcEEfmHHiq45dkcqujb0MTmpNAFrRv3IHERLvsw8uuCZETeMpJBAF/Dgm4QTSbZxEtuNbfTioabG2h1YdyJ5kwPE3HgmzZeaQuLGqtir0+qOWWyQDbINZ0Ip333EjmpfaJbfWPG3AyBbkQR4G6jxzWCmSOsc8wc0uytEgGQDdx/WiDwxnKCTefhyJK0Z2gONMa7FEEvLNDF5iZ1u4nd4aBC46u5j+y5wOVskSJMnndWe0cNT6vtZjuAEQDrN9ND6rPY7E5nkiYgRm1gcUi4LynsaHo9tRwdDpfmZVZ2nOy9tpaT4wfirraGDouoPawgOaCcwe15m8ti+pMaBYrZmIh1tYdHpOi0+zMSbZm6zNx2oBPlcDmttROUNmvoWnRaqfY/wD2X2v/ALd26Pqriq/tn+72hx31sOd11n9iV/sHj9ytw/3l/OVb9b9ob2y43h+PDm82XG38z+50exW7drw8Tr1bPfe33Wbh81S7UcDTebTlFw2+giSdy0W0MAapLs7GBrGC5uYY02DR84WQ2jiOw4fujUydBwXRB8IhJfMFdG8UGPpPMw2SSHBp13ONglXeSHtbmu8OcLk6uAmN8n1UGAoQ0NkXiZEid1p0BRNavAdVpVS7IKTZe6HtEFoaG6OEnhuTxkPJJVyR57DrHZSMt3Uw5oeG6yCTrNwPWYXcNiXBslzbGGhrXxF7S4ROogTqgmkVXdqqAB3QBmuYIBAgDfefqm4kvpOa1ziGmJOWNZuf3h4lGxaNfV2L/wDZCpUBBMEnsnW1MG0n7y9t0qLF46KmJHW6F1vaIj7Zg0/aAy8O6zhbumq2jtxzKdNoMCk0ODbQ6B2c9r23c1Z4rFnPiPtSLut17gB9s3d7YMvDRvl3SrdjI5RxwzUPtReP7RM/au//AHzm/wCr6DtPENLD22ntM/rGnc/jinfP13Q08d2qP2usf2g3+0cP/wAhf0d9BCzHfZuPW++z+0A+7U47RPzGmhiwCWZptL9GH7LhSNuo5l364oDFYHMxjWN9+q6GhjJ7NIG7WMbN5vJtrwlGPGeC9p+yn72l/u8zfFuPOY8/eRGDx46sFrge28dl7D7rJu1zuW/ghs1yjVYBiqjqbWtfIHZEWNmzI18EFg8eXVLnWD/1t14ojpFXzU5M9ktNyfA/NZ7Z9c9Zfh/5NSNXFspF/Mg8V4YCPw8vwHdodAn7Sc57nvEZW5Q67ZBcez2Zk906CBCret7IAvbTjYop2AJb1j3ukmMopkuiZLpG4a6XTY+xc3KpAOJeRv1kKx6NVINSYPdBkNjeb5mx6kI13R5jmscaoyuEh7QXMImC+18uk2toYNkd0X2VQoVDTxhewvINOox46st3GYmLn6hX5ZxKqAtqYhxgdoANMAda0RPBj8voUZg9pNMB0sI0dcizwJPvNPr5LYVejGywZqOpnxrtEjnlhUfSXZmAGX2aqGkC4BD6fem5LswPr4JJpyLY5KPbKmvVOY/abyPvCf68QLcrfBBhzbgvmHMOjz/aHRqOUeSm2vsitRILmmC4OkX71UP9IOvJVGBq0nVHMfVFG7Yc5pc05XufqCMve3qSVlnwHVMRSAu43YPdG95O9wVRUl1R7m6ZnGd0EmJPNE9ItkVaDs7C6pSLWnOB2QQI0BMCAL81WYTamJjLTLoH4abS7/iy5vinSoW7LDE1bWtJaCQZBBImRxQ2NqS5pdJgknSbD9XTQ2t2nVmvl2heCCSAdAeYCjxJ7vPN8igxl7EtTGZPOT3Wb1G7Hu7kuy2EF5i8HRMrU2uuc1nZYbE6TKT8og5Jt7zoEiw+iCjYznTpA1UXPikthsfopQxOGdWFbqqja3V5HwWuZ1Yf1jdCLmNT9ElRCO/BSUdfT5FNo7vBJJSYx3HfX6qCrqfAJJJogZxm9RUt/wCtySSYVHKOimxHdHl9EkkAl/s77tn5T9VR7x+b6ldSTR7ZGRq9jfdDx+ikZ3mf4/4kkkmT1Mpj9KIekP8AQT/et/ieqHZvuf4kkk8fSLLsP2l3B4/QrOVPp9SkkiwRJMHv8D8wrzYXep/md8nJJJJlUXmxP6K/wrf996tKX3x8MX/FQXUlyS7f3GI8VrV8B/2lhMZ90fyD5BJJWw9f8Jy9SH0u76fNSj7h/iPmuJKsDSBdnd3/AN0/whWnS/Rn5h/Akki/V+/QHt+/Uotq6u8B/wBtq9PZ3n+f8YXUkGMF0dW/reVO3T9c11JAwna+X/isv0m+8peD/nTSSWZin2j91U/Kfks5ge/5fUJJJf8AVjw9SO0NW+LV69g+4fApJJZhMT0L/oT/AP8Aoqf9lql23/RaX95U+iSS6o+xxy9bK6hoPAfJPOiSS6Gc56Zt/wDow8B8gvDNrffVPzu+aSS87GelI9C/+mv9EH5nfNWe1fuikkro532zzzG99/n9EBjfc/xfJJJTfbOhdIjre94/RCO0b4H5lcSTLoD7PUNhfc0f7pvzK4kkoy7NHo//2Q=="/>
          <p:cNvSpPr>
            <a:spLocks noChangeAspect="1" noChangeArrowheads="1"/>
          </p:cNvSpPr>
          <p:nvPr userDrawn="1"/>
        </p:nvSpPr>
        <p:spPr bwMode="auto">
          <a:xfrm>
            <a:off x="388035" y="1045123"/>
            <a:ext cx="69913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Content Placeholder 2"/>
          <p:cNvSpPr>
            <a:spLocks noGrp="1"/>
          </p:cNvSpPr>
          <p:nvPr>
            <p:ph idx="1"/>
          </p:nvPr>
        </p:nvSpPr>
        <p:spPr>
          <a:xfrm>
            <a:off x="89299" y="2249246"/>
            <a:ext cx="8366488" cy="3309906"/>
          </a:xfrm>
        </p:spPr>
        <p:txBody>
          <a:bodyPr/>
          <a:lstStyle>
            <a:lvl1pPr marL="0" indent="0" algn="ctr">
              <a:buFont typeface="Wingdings" panose="05000000000000000000" pitchFamily="2" charset="2"/>
              <a:buNone/>
              <a:defRPr sz="3400" b="1">
                <a:solidFill>
                  <a:schemeClr val="bg1"/>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endParaRPr lang="en-US" dirty="0" smtClean="0"/>
          </a:p>
          <a:p>
            <a:pPr lvl="0"/>
            <a:endParaRPr lang="en-US" dirty="0" smtClean="0"/>
          </a:p>
          <a:p>
            <a:pPr lvl="0"/>
            <a:r>
              <a:rPr lang="en-US" dirty="0" smtClean="0"/>
              <a:t>Click to edit Master text styles</a:t>
            </a:r>
          </a:p>
        </p:txBody>
      </p:sp>
      <p:sp>
        <p:nvSpPr>
          <p:cNvPr id="14" name="Title 1"/>
          <p:cNvSpPr>
            <a:spLocks noGrp="1"/>
          </p:cNvSpPr>
          <p:nvPr>
            <p:ph type="title"/>
          </p:nvPr>
        </p:nvSpPr>
        <p:spPr>
          <a:xfrm>
            <a:off x="70047" y="320674"/>
            <a:ext cx="7886700" cy="1325563"/>
          </a:xfrm>
        </p:spPr>
        <p:txBody>
          <a:bodyPr>
            <a:normAutofit/>
          </a:bodyPr>
          <a:lstStyle>
            <a:lvl1pPr>
              <a:defRPr sz="3400" b="1">
                <a:solidFill>
                  <a:schemeClr val="bg1"/>
                </a:solidFill>
                <a:latin typeface="Trebuchet MS" panose="020B06030202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flipV="1">
            <a:off x="224608" y="1568917"/>
            <a:ext cx="8601758" cy="3510"/>
          </a:xfrm>
          <a:prstGeom prst="line">
            <a:avLst/>
          </a:prstGeom>
          <a:ln w="22225">
            <a:solidFill>
              <a:srgbClr val="A91E5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2071" y="309707"/>
            <a:ext cx="1202400" cy="1178081"/>
          </a:xfrm>
          <a:prstGeom prst="rect">
            <a:avLst/>
          </a:prstGeom>
        </p:spPr>
      </p:pic>
    </p:spTree>
    <p:extLst>
      <p:ext uri="{BB962C8B-B14F-4D97-AF65-F5344CB8AC3E}">
        <p14:creationId xmlns:p14="http://schemas.microsoft.com/office/powerpoint/2010/main" val="19650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sp>
        <p:nvSpPr>
          <p:cNvPr id="7" name="Content Placeholder 2"/>
          <p:cNvSpPr>
            <a:spLocks noGrp="1"/>
          </p:cNvSpPr>
          <p:nvPr>
            <p:ph idx="1"/>
          </p:nvPr>
        </p:nvSpPr>
        <p:spPr>
          <a:xfrm>
            <a:off x="89299" y="2249246"/>
            <a:ext cx="8366488" cy="3309906"/>
          </a:xfrm>
        </p:spPr>
        <p:txBody>
          <a:bodyPr/>
          <a:lstStyle>
            <a:lvl1pPr marL="0" indent="0" algn="ctr">
              <a:buFont typeface="Wingdings" panose="05000000000000000000" pitchFamily="2" charset="2"/>
              <a:buNone/>
              <a:defRPr sz="3400" b="1">
                <a:solidFill>
                  <a:srgbClr val="134B8E"/>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endParaRPr lang="en-US" dirty="0" smtClean="0"/>
          </a:p>
          <a:p>
            <a:pPr lvl="0"/>
            <a:endParaRPr lang="en-US" dirty="0" smtClean="0"/>
          </a:p>
          <a:p>
            <a:pPr lvl="0"/>
            <a:r>
              <a:rPr lang="en-US" dirty="0" smtClean="0"/>
              <a:t>Click to edit Master text styles</a:t>
            </a:r>
          </a:p>
        </p:txBody>
      </p:sp>
      <p:cxnSp>
        <p:nvCxnSpPr>
          <p:cNvPr id="12" name="Straight Connector 11"/>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3322644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30" y="1825625"/>
            <a:ext cx="7886700" cy="4351338"/>
          </a:xfrm>
        </p:spPr>
        <p:txBody>
          <a:bodyPr/>
          <a:lstStyle>
            <a:lvl1pPr marL="228600" indent="-228600">
              <a:buFont typeface="Wingdings" panose="05000000000000000000" pitchFamily="2" charset="2"/>
              <a:buChar char="§"/>
              <a:defRPr>
                <a:solidFill>
                  <a:srgbClr val="134B8E"/>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29395" y="6369654"/>
            <a:ext cx="2057400" cy="365125"/>
          </a:xfrm>
        </p:spPr>
        <p:txBody>
          <a:bodyPr/>
          <a:lstStyle>
            <a:lvl1pPr>
              <a:defRPr sz="1400" b="1">
                <a:solidFill>
                  <a:srgbClr val="002060"/>
                </a:solidFill>
                <a:latin typeface="Trebuchet MS" panose="020B0603020202020204" pitchFamily="34" charset="0"/>
              </a:defRPr>
            </a:lvl1pPr>
          </a:lstStyle>
          <a:p>
            <a:fld id="{050937A2-670E-4CBA-9206-EA9C93BF75E9}" type="slidenum">
              <a:rPr lang="en-GB" smtClean="0"/>
              <a:pPr/>
              <a:t>‹#›</a:t>
            </a:fld>
            <a:endParaRPr lang="en-GB" dirty="0"/>
          </a:p>
        </p:txBody>
      </p:sp>
      <p:sp>
        <p:nvSpPr>
          <p:cNvPr id="10" name="Title 1"/>
          <p:cNvSpPr>
            <a:spLocks noGrp="1"/>
          </p:cNvSpPr>
          <p:nvPr>
            <p:ph type="title"/>
          </p:nvPr>
        </p:nvSpPr>
        <p:spPr>
          <a:xfrm>
            <a:off x="70047" y="108925"/>
            <a:ext cx="7886700" cy="1007616"/>
          </a:xfrm>
        </p:spPr>
        <p:txBody>
          <a:bodyPr>
            <a:normAutofit/>
          </a:bodyPr>
          <a:lstStyle>
            <a:lvl1pPr>
              <a:defRPr sz="3400" b="1">
                <a:solidFill>
                  <a:srgbClr val="134B8E"/>
                </a:solidFill>
                <a:latin typeface="Trebuchet MS" panose="020B0603020202020204" pitchFamily="34" charset="0"/>
              </a:defRPr>
            </a:lvl1pPr>
          </a:lstStyle>
          <a:p>
            <a:r>
              <a:rPr lang="en-US" dirty="0" smtClean="0"/>
              <a:t>Click to edit Master title style</a:t>
            </a:r>
            <a:endParaRPr lang="en-US" dirty="0"/>
          </a:p>
        </p:txBody>
      </p:sp>
      <p:cxnSp>
        <p:nvCxnSpPr>
          <p:cNvPr id="11" name="Straight Connector 10"/>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11976887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47" y="1835250"/>
            <a:ext cx="8587865" cy="4351338"/>
          </a:xfrm>
        </p:spPr>
        <p:txBody>
          <a:bodyPr/>
          <a:lstStyle>
            <a:lvl1pPr marL="0" indent="0">
              <a:buFont typeface="Wingdings" panose="05000000000000000000" pitchFamily="2" charset="2"/>
              <a:buNone/>
              <a:defRPr>
                <a:solidFill>
                  <a:srgbClr val="134B8E"/>
                </a:solidFill>
                <a:latin typeface="Trebuchet MS" panose="020B0603020202020204" pitchFamily="34" charset="0"/>
              </a:defRPr>
            </a:lvl1pPr>
            <a:lvl2pPr marL="685800" indent="-228600">
              <a:buFont typeface="Courier New" panose="02070309020205020404" pitchFamily="49" charset="0"/>
              <a:buChar char="-"/>
              <a:defRPr>
                <a:solidFill>
                  <a:srgbClr val="134B8E"/>
                </a:solidFill>
                <a:latin typeface="Trebuchet MS" panose="020B0603020202020204" pitchFamily="34" charset="0"/>
              </a:defRPr>
            </a:lvl2pPr>
            <a:lvl3pPr>
              <a:defRPr>
                <a:solidFill>
                  <a:srgbClr val="134B8E"/>
                </a:solidFill>
                <a:latin typeface="Trebuchet MS" panose="020B0603020202020204" pitchFamily="34" charset="0"/>
              </a:defRPr>
            </a:lvl3pPr>
            <a:lvl4pPr marL="1657350" indent="-285750">
              <a:buFont typeface="Calibri" panose="020F0502020204030204" pitchFamily="34" charset="0"/>
              <a:buChar char="›"/>
              <a:defRPr>
                <a:solidFill>
                  <a:srgbClr val="134B8E"/>
                </a:solidFill>
                <a:latin typeface="Trebuchet MS" panose="020B0603020202020204" pitchFamily="34" charset="0"/>
              </a:defRPr>
            </a:lvl4pPr>
            <a:lvl5pPr marL="2057400" indent="-228600">
              <a:buFont typeface="Wingdings" panose="05000000000000000000" pitchFamily="2" charset="2"/>
              <a:buChar char="Ø"/>
              <a:defRPr>
                <a:solidFill>
                  <a:srgbClr val="134B8E"/>
                </a:solidFill>
                <a:latin typeface="Trebuchet MS" panose="020B0603020202020204" pitchFamily="34" charset="0"/>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6629394" y="6350403"/>
            <a:ext cx="2057400" cy="365125"/>
          </a:xfrm>
        </p:spPr>
        <p:txBody>
          <a:bodyPr/>
          <a:lstStyle>
            <a:lvl1pPr>
              <a:defRPr sz="1400" b="1">
                <a:solidFill>
                  <a:srgbClr val="002060"/>
                </a:solidFill>
                <a:latin typeface="Trebuchet MS" panose="020B0603020202020204" pitchFamily="34" charset="0"/>
              </a:defRPr>
            </a:lvl1pPr>
          </a:lstStyle>
          <a:p>
            <a:fld id="{050937A2-670E-4CBA-9206-EA9C93BF75E9}" type="slidenum">
              <a:rPr lang="en-GB" smtClean="0"/>
              <a:pPr/>
              <a:t>‹#›</a:t>
            </a:fld>
            <a:endParaRPr lang="en-GB" dirty="0"/>
          </a:p>
        </p:txBody>
      </p:sp>
      <p:sp>
        <p:nvSpPr>
          <p:cNvPr id="7" name="Title 1"/>
          <p:cNvSpPr>
            <a:spLocks noGrp="1"/>
          </p:cNvSpPr>
          <p:nvPr>
            <p:ph type="title"/>
          </p:nvPr>
        </p:nvSpPr>
        <p:spPr>
          <a:xfrm>
            <a:off x="70047" y="108924"/>
            <a:ext cx="7886700" cy="1325563"/>
          </a:xfrm>
        </p:spPr>
        <p:txBody>
          <a:bodyPr>
            <a:normAutofit/>
          </a:bodyPr>
          <a:lstStyle>
            <a:lvl1pPr>
              <a:defRPr sz="3400" b="1">
                <a:solidFill>
                  <a:srgbClr val="134B8E"/>
                </a:solidFill>
                <a:latin typeface="Trebuchet MS" panose="020B0603020202020204" pitchFamily="34" charset="0"/>
              </a:defRPr>
            </a:lvl1pPr>
          </a:lstStyle>
          <a:p>
            <a:r>
              <a:rPr lang="en-US" dirty="0" smtClean="0"/>
              <a:t>Click to edit Master title style</a:t>
            </a:r>
            <a:endParaRPr lang="en-US" dirty="0"/>
          </a:p>
        </p:txBody>
      </p:sp>
      <p:cxnSp>
        <p:nvCxnSpPr>
          <p:cNvPr id="14" name="Straight Connector 13"/>
          <p:cNvCxnSpPr/>
          <p:nvPr userDrawn="1"/>
        </p:nvCxnSpPr>
        <p:spPr>
          <a:xfrm flipV="1">
            <a:off x="224608" y="1116540"/>
            <a:ext cx="8601758" cy="3510"/>
          </a:xfrm>
          <a:prstGeom prst="line">
            <a:avLst/>
          </a:prstGeom>
          <a:ln w="22225">
            <a:solidFill>
              <a:srgbClr val="134B8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834" y="145918"/>
            <a:ext cx="1128836" cy="827813"/>
          </a:xfrm>
          <a:prstGeom prst="rect">
            <a:avLst/>
          </a:prstGeom>
        </p:spPr>
      </p:pic>
    </p:spTree>
    <p:extLst>
      <p:ext uri="{BB962C8B-B14F-4D97-AF65-F5344CB8AC3E}">
        <p14:creationId xmlns:p14="http://schemas.microsoft.com/office/powerpoint/2010/main" val="27264463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17C2E-9675-4E38-B728-3EBA8ACA398C}" type="datetimeFigureOut">
              <a:rPr lang="en-GB" smtClean="0"/>
              <a:t>08/02/2016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937A2-670E-4CBA-9206-EA9C93BF75E9}" type="slidenum">
              <a:rPr lang="en-GB" smtClean="0"/>
              <a:t>‹#›</a:t>
            </a:fld>
            <a:endParaRPr lang="en-GB" dirty="0"/>
          </a:p>
        </p:txBody>
      </p:sp>
    </p:spTree>
    <p:extLst>
      <p:ext uri="{BB962C8B-B14F-4D97-AF65-F5344CB8AC3E}">
        <p14:creationId xmlns:p14="http://schemas.microsoft.com/office/powerpoint/2010/main" val="8495617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91" r:id="rId3"/>
    <p:sldLayoutId id="2147483670" r:id="rId4"/>
    <p:sldLayoutId id="2147483668" r:id="rId5"/>
    <p:sldLayoutId id="2147483675" r:id="rId6"/>
    <p:sldLayoutId id="2147483692" r:id="rId7"/>
    <p:sldLayoutId id="2147483662" r:id="rId8"/>
    <p:sldLayoutId id="2147483676" r:id="rId9"/>
    <p:sldLayoutId id="2147483665" r:id="rId10"/>
    <p:sldLayoutId id="2147483677" r:id="rId11"/>
    <p:sldLayoutId id="2147483666"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BAC4A-5463-41B4-BB6C-FDFBE01FE3FA}" type="datetimeFigureOut">
              <a:rPr lang="en-GB" smtClean="0"/>
              <a:t>08/02/2016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2A883-5BC7-44C7-8FE9-F60CF8ACF329}" type="slidenum">
              <a:rPr lang="en-GB" smtClean="0"/>
              <a:t>‹#›</a:t>
            </a:fld>
            <a:endParaRPr lang="en-GB" dirty="0"/>
          </a:p>
        </p:txBody>
      </p:sp>
    </p:spTree>
    <p:extLst>
      <p:ext uri="{BB962C8B-B14F-4D97-AF65-F5344CB8AC3E}">
        <p14:creationId xmlns:p14="http://schemas.microsoft.com/office/powerpoint/2010/main" val="11391028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03CB0-E26A-46DE-ABC5-F3D51E996ED6}" type="datetimeFigureOut">
              <a:rPr lang="en-GB" smtClean="0"/>
              <a:t>08/02/2016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592DC-B625-4851-8A1D-31F341116772}" type="slidenum">
              <a:rPr lang="en-GB" smtClean="0"/>
              <a:t>‹#›</a:t>
            </a:fld>
            <a:endParaRPr lang="en-GB" dirty="0"/>
          </a:p>
        </p:txBody>
      </p:sp>
    </p:spTree>
    <p:extLst>
      <p:ext uri="{BB962C8B-B14F-4D97-AF65-F5344CB8AC3E}">
        <p14:creationId xmlns:p14="http://schemas.microsoft.com/office/powerpoint/2010/main" val="16714073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9.xml"/><Relationship Id="rId5" Type="http://schemas.openxmlformats.org/officeDocument/2006/relationships/tags" Target="../tags/tag6.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7" y="1276984"/>
            <a:ext cx="8587865" cy="4351338"/>
          </a:xfrm>
        </p:spPr>
        <p:txBody>
          <a:bodyPr/>
          <a:lstStyle/>
          <a:p>
            <a:pPr algn="ctr"/>
            <a:r>
              <a:rPr lang="cs-CZ" dirty="0" smtClean="0"/>
              <a:t>Jiří KROL</a:t>
            </a:r>
          </a:p>
          <a:p>
            <a:pPr algn="ctr"/>
            <a:r>
              <a:rPr lang="cs-CZ" dirty="0" smtClean="0"/>
              <a:t>10.2.2016</a:t>
            </a:r>
            <a:endParaRPr lang="cs-CZ" dirty="0" smtClean="0"/>
          </a:p>
          <a:p>
            <a:pPr marL="457200" indent="-457200">
              <a:buFont typeface="Wingdings" panose="05000000000000000000" pitchFamily="2" charset="2"/>
              <a:buChar char="§"/>
            </a:pPr>
            <a:endParaRPr lang="cs-CZ" dirty="0"/>
          </a:p>
          <a:p>
            <a:pPr marL="457200" indent="-457200">
              <a:buFont typeface="Wingdings" panose="05000000000000000000" pitchFamily="2" charset="2"/>
              <a:buChar char="§"/>
            </a:pPr>
            <a:r>
              <a:rPr lang="en-GB" smtClean="0"/>
              <a:t>CLOs</a:t>
            </a:r>
            <a:endParaRPr lang="en-GB" dirty="0" smtClean="0"/>
          </a:p>
          <a:p>
            <a:pPr marL="457200" indent="-457200">
              <a:buFont typeface="Wingdings" panose="05000000000000000000" pitchFamily="2" charset="2"/>
              <a:buChar char="§"/>
            </a:pPr>
            <a:r>
              <a:rPr lang="en-GB" dirty="0" smtClean="0"/>
              <a:t>Liquid Alternatives </a:t>
            </a:r>
          </a:p>
          <a:p>
            <a:pPr marL="457200" indent="-457200">
              <a:buFont typeface="Wingdings" panose="05000000000000000000" pitchFamily="2" charset="2"/>
              <a:buChar char="§"/>
            </a:pPr>
            <a:r>
              <a:rPr lang="en-GB" dirty="0" smtClean="0"/>
              <a:t>UCITS funds</a:t>
            </a:r>
          </a:p>
          <a:p>
            <a:pPr marL="457200" indent="-457200">
              <a:buFont typeface="Wingdings" panose="05000000000000000000" pitchFamily="2" charset="2"/>
              <a:buChar char="§"/>
            </a:pPr>
            <a:r>
              <a:rPr lang="en-GB" dirty="0" smtClean="0"/>
              <a:t>Basel III</a:t>
            </a:r>
            <a:endParaRPr lang="en-GB" dirty="0"/>
          </a:p>
        </p:txBody>
      </p:sp>
      <p:sp>
        <p:nvSpPr>
          <p:cNvPr id="3" name="Slide Number Placeholder 2"/>
          <p:cNvSpPr>
            <a:spLocks noGrp="1"/>
          </p:cNvSpPr>
          <p:nvPr>
            <p:ph type="sldNum" sz="quarter" idx="12"/>
          </p:nvPr>
        </p:nvSpPr>
        <p:spPr/>
        <p:txBody>
          <a:bodyPr/>
          <a:lstStyle/>
          <a:p>
            <a:fld id="{050937A2-670E-4CBA-9206-EA9C93BF75E9}" type="slidenum">
              <a:rPr lang="en-GB" smtClean="0"/>
              <a:pPr/>
              <a:t>1</a:t>
            </a:fld>
            <a:endParaRPr lang="en-GB" dirty="0"/>
          </a:p>
        </p:txBody>
      </p:sp>
      <p:sp>
        <p:nvSpPr>
          <p:cNvPr id="6" name="Title 3"/>
          <p:cNvSpPr txBox="1">
            <a:spLocks/>
          </p:cNvSpPr>
          <p:nvPr/>
        </p:nvSpPr>
        <p:spPr>
          <a:xfrm>
            <a:off x="70047" y="108925"/>
            <a:ext cx="7531756" cy="10076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134B8E"/>
                </a:solidFill>
                <a:latin typeface="Trebuchet MS" panose="020B0603020202020204" pitchFamily="34" charset="0"/>
                <a:ea typeface="+mj-ea"/>
                <a:cs typeface="+mj-cs"/>
              </a:defRPr>
            </a:lvl1pPr>
          </a:lstStyle>
          <a:p>
            <a:r>
              <a:rPr lang="en-GB" dirty="0" smtClean="0"/>
              <a:t>Agenda </a:t>
            </a:r>
            <a:endParaRPr lang="en-GB" dirty="0"/>
          </a:p>
        </p:txBody>
      </p:sp>
    </p:spTree>
    <p:extLst>
      <p:ext uri="{BB962C8B-B14F-4D97-AF65-F5344CB8AC3E}">
        <p14:creationId xmlns:p14="http://schemas.microsoft.com/office/powerpoint/2010/main" val="370112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0937A2-670E-4CBA-9206-EA9C93BF75E9}" type="slidenum">
              <a:rPr lang="en-GB" smtClean="0"/>
              <a:pPr/>
              <a:t>10</a:t>
            </a:fld>
            <a:endParaRPr lang="en-GB" dirty="0"/>
          </a:p>
        </p:txBody>
      </p:sp>
      <p:sp>
        <p:nvSpPr>
          <p:cNvPr id="5" name="Title 4"/>
          <p:cNvSpPr>
            <a:spLocks noGrp="1"/>
          </p:cNvSpPr>
          <p:nvPr>
            <p:ph type="title"/>
          </p:nvPr>
        </p:nvSpPr>
        <p:spPr/>
        <p:txBody>
          <a:bodyPr/>
          <a:lstStyle/>
          <a:p>
            <a:r>
              <a:rPr lang="en-GB" dirty="0" smtClean="0"/>
              <a:t>AIMA/S3 survey</a:t>
            </a:r>
            <a:endParaRPr lang="en-GB" dirty="0"/>
          </a:p>
        </p:txBody>
      </p:sp>
      <p:sp>
        <p:nvSpPr>
          <p:cNvPr id="3" name="Rectangle 2"/>
          <p:cNvSpPr/>
          <p:nvPr/>
        </p:nvSpPr>
        <p:spPr>
          <a:xfrm>
            <a:off x="304755" y="2152835"/>
            <a:ext cx="4572000" cy="3046988"/>
          </a:xfrm>
          <a:prstGeom prst="rect">
            <a:avLst/>
          </a:prstGeom>
        </p:spPr>
        <p:txBody>
          <a:bodyPr>
            <a:spAutoFit/>
          </a:bodyPr>
          <a:lstStyle/>
          <a:p>
            <a:r>
              <a:rPr lang="en-GB" sz="2400" dirty="0" smtClean="0">
                <a:solidFill>
                  <a:schemeClr val="accent1">
                    <a:lumMod val="50000"/>
                  </a:schemeClr>
                </a:solidFill>
                <a:latin typeface="TrebuchetMS"/>
              </a:rPr>
              <a:t>August/September: AIMA/S3 survey of broad </a:t>
            </a:r>
            <a:r>
              <a:rPr lang="en-GB" sz="2400" dirty="0">
                <a:solidFill>
                  <a:schemeClr val="accent1">
                    <a:lumMod val="50000"/>
                  </a:schemeClr>
                </a:solidFill>
                <a:latin typeface="TrebuchetMS"/>
              </a:rPr>
              <a:t>cross-section of </a:t>
            </a:r>
            <a:r>
              <a:rPr lang="en-GB" sz="2400" dirty="0" smtClean="0">
                <a:solidFill>
                  <a:schemeClr val="accent1">
                    <a:lumMod val="50000"/>
                  </a:schemeClr>
                </a:solidFill>
                <a:latin typeface="TrebuchetMS"/>
              </a:rPr>
              <a:t>78 alternative </a:t>
            </a:r>
            <a:r>
              <a:rPr lang="en-GB" sz="2400" dirty="0">
                <a:solidFill>
                  <a:schemeClr val="accent1">
                    <a:lumMod val="50000"/>
                  </a:schemeClr>
                </a:solidFill>
                <a:latin typeface="TrebuchetMS"/>
              </a:rPr>
              <a:t>asset managers, representing a diverse range </a:t>
            </a:r>
            <a:r>
              <a:rPr lang="en-GB" sz="2400" dirty="0" smtClean="0">
                <a:solidFill>
                  <a:schemeClr val="accent1">
                    <a:lumMod val="50000"/>
                  </a:schemeClr>
                </a:solidFill>
                <a:latin typeface="TrebuchetMS"/>
              </a:rPr>
              <a:t>of AUM </a:t>
            </a:r>
            <a:r>
              <a:rPr lang="en-GB" sz="2400" dirty="0">
                <a:solidFill>
                  <a:schemeClr val="accent1">
                    <a:lumMod val="50000"/>
                  </a:schemeClr>
                </a:solidFill>
                <a:latin typeface="TrebuchetMS"/>
              </a:rPr>
              <a:t>size, investment strategies, and geography. The</a:t>
            </a:r>
          </a:p>
          <a:p>
            <a:r>
              <a:rPr lang="en-GB" sz="2400" dirty="0">
                <a:solidFill>
                  <a:schemeClr val="accent1">
                    <a:lumMod val="50000"/>
                  </a:schemeClr>
                </a:solidFill>
                <a:latin typeface="TrebuchetMS"/>
              </a:rPr>
              <a:t>combined AUM of survey respondents exceeded $400bn.</a:t>
            </a:r>
          </a:p>
        </p:txBody>
      </p:sp>
      <p:pic>
        <p:nvPicPr>
          <p:cNvPr id="7" name="Picture 6"/>
          <p:cNvPicPr>
            <a:picLocks noChangeAspect="1"/>
          </p:cNvPicPr>
          <p:nvPr/>
        </p:nvPicPr>
        <p:blipFill>
          <a:blip r:embed="rId3"/>
          <a:stretch>
            <a:fillRect/>
          </a:stretch>
        </p:blipFill>
        <p:spPr>
          <a:xfrm>
            <a:off x="5128210" y="1688340"/>
            <a:ext cx="4015785" cy="3975977"/>
          </a:xfrm>
          <a:prstGeom prst="rect">
            <a:avLst/>
          </a:prstGeom>
        </p:spPr>
      </p:pic>
    </p:spTree>
    <p:extLst>
      <p:ext uri="{BB962C8B-B14F-4D97-AF65-F5344CB8AC3E}">
        <p14:creationId xmlns:p14="http://schemas.microsoft.com/office/powerpoint/2010/main" val="260975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0937A2-670E-4CBA-9206-EA9C93BF75E9}" type="slidenum">
              <a:rPr lang="en-GB" smtClean="0"/>
              <a:pPr/>
              <a:t>11</a:t>
            </a:fld>
            <a:endParaRPr lang="en-GB" dirty="0"/>
          </a:p>
        </p:txBody>
      </p:sp>
      <p:sp>
        <p:nvSpPr>
          <p:cNvPr id="5" name="Title 4"/>
          <p:cNvSpPr>
            <a:spLocks noGrp="1"/>
          </p:cNvSpPr>
          <p:nvPr>
            <p:ph type="title"/>
          </p:nvPr>
        </p:nvSpPr>
        <p:spPr/>
        <p:txBody>
          <a:bodyPr/>
          <a:lstStyle/>
          <a:p>
            <a:r>
              <a:rPr lang="en-GB" dirty="0" smtClean="0"/>
              <a:t>January 2016: Research report</a:t>
            </a:r>
            <a:endParaRPr lang="en-GB" dirty="0"/>
          </a:p>
        </p:txBody>
      </p:sp>
      <p:pic>
        <p:nvPicPr>
          <p:cNvPr id="2" name="Picture 1"/>
          <p:cNvPicPr>
            <a:picLocks noChangeAspect="1"/>
          </p:cNvPicPr>
          <p:nvPr/>
        </p:nvPicPr>
        <p:blipFill>
          <a:blip r:embed="rId3"/>
          <a:stretch>
            <a:fillRect/>
          </a:stretch>
        </p:blipFill>
        <p:spPr>
          <a:xfrm>
            <a:off x="264392" y="1592497"/>
            <a:ext cx="3370348" cy="4852938"/>
          </a:xfrm>
          <a:prstGeom prst="rect">
            <a:avLst/>
          </a:prstGeom>
        </p:spPr>
      </p:pic>
      <p:sp>
        <p:nvSpPr>
          <p:cNvPr id="8" name="Rectangle 7"/>
          <p:cNvSpPr/>
          <p:nvPr/>
        </p:nvSpPr>
        <p:spPr>
          <a:xfrm>
            <a:off x="4114795" y="2619713"/>
            <a:ext cx="4572000" cy="2246769"/>
          </a:xfrm>
          <a:prstGeom prst="rect">
            <a:avLst/>
          </a:prstGeom>
        </p:spPr>
        <p:txBody>
          <a:bodyPr>
            <a:spAutoFit/>
          </a:bodyPr>
          <a:lstStyle/>
          <a:p>
            <a:r>
              <a:rPr lang="en-GB" sz="2800" b="1" dirty="0" smtClean="0">
                <a:solidFill>
                  <a:schemeClr val="accent1">
                    <a:lumMod val="50000"/>
                  </a:schemeClr>
                </a:solidFill>
                <a:latin typeface="TrebuchetMS"/>
              </a:rPr>
              <a:t>Accessing the financial power grid: </a:t>
            </a:r>
          </a:p>
          <a:p>
            <a:r>
              <a:rPr lang="en-GB" sz="2800" dirty="0" smtClean="0">
                <a:solidFill>
                  <a:schemeClr val="accent1">
                    <a:lumMod val="50000"/>
                  </a:schemeClr>
                </a:solidFill>
                <a:latin typeface="TrebuchetMS"/>
              </a:rPr>
              <a:t>Hedge fund financing challenges under Basel III and beyond</a:t>
            </a:r>
            <a:endParaRPr lang="en-GB" sz="2800" dirty="0">
              <a:solidFill>
                <a:schemeClr val="accent1">
                  <a:lumMod val="50000"/>
                </a:schemeClr>
              </a:solidFill>
            </a:endParaRPr>
          </a:p>
        </p:txBody>
      </p:sp>
    </p:spTree>
    <p:extLst>
      <p:ext uri="{BB962C8B-B14F-4D97-AF65-F5344CB8AC3E}">
        <p14:creationId xmlns:p14="http://schemas.microsoft.com/office/powerpoint/2010/main" val="2154255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937A2-670E-4CBA-9206-EA9C93BF75E9}" type="slidenum">
              <a:rPr lang="en-GB" smtClean="0"/>
              <a:pPr/>
              <a:t>12</a:t>
            </a:fld>
            <a:endParaRPr lang="en-GB" dirty="0"/>
          </a:p>
        </p:txBody>
      </p:sp>
      <p:sp>
        <p:nvSpPr>
          <p:cNvPr id="13" name="TextBox 2"/>
          <p:cNvSpPr txBox="1">
            <a:spLocks noChangeArrowheads="1"/>
          </p:cNvSpPr>
          <p:nvPr/>
        </p:nvSpPr>
        <p:spPr bwMode="auto">
          <a:xfrm>
            <a:off x="569913" y="1570914"/>
            <a:ext cx="319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000" b="1" dirty="0">
                <a:solidFill>
                  <a:srgbClr val="002060"/>
                </a:solidFill>
                <a:latin typeface="Trebuchet MS" panose="020B0603020202020204" pitchFamily="34" charset="0"/>
              </a:rPr>
              <a:t>Last 2 years </a:t>
            </a:r>
          </a:p>
        </p:txBody>
      </p:sp>
      <p:sp>
        <p:nvSpPr>
          <p:cNvPr id="14" name="TextBox 5"/>
          <p:cNvSpPr txBox="1">
            <a:spLocks noChangeArrowheads="1"/>
          </p:cNvSpPr>
          <p:nvPr/>
        </p:nvSpPr>
        <p:spPr bwMode="auto">
          <a:xfrm>
            <a:off x="5076825" y="1583614"/>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000" b="1" dirty="0">
                <a:solidFill>
                  <a:srgbClr val="002060"/>
                </a:solidFill>
                <a:latin typeface="Trebuchet MS" panose="020B0603020202020204" pitchFamily="34" charset="0"/>
              </a:rPr>
              <a:t>Coming 2 years (expected)</a:t>
            </a:r>
          </a:p>
        </p:txBody>
      </p:sp>
      <p:sp>
        <p:nvSpPr>
          <p:cNvPr id="15" name="TextBox 6"/>
          <p:cNvSpPr txBox="1">
            <a:spLocks noChangeArrowheads="1"/>
          </p:cNvSpPr>
          <p:nvPr/>
        </p:nvSpPr>
        <p:spPr bwMode="auto">
          <a:xfrm>
            <a:off x="1890713" y="1226427"/>
            <a:ext cx="524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000" b="1" i="1" dirty="0">
                <a:solidFill>
                  <a:srgbClr val="002060"/>
                </a:solidFill>
                <a:latin typeface="Trebuchet MS" panose="020B0603020202020204" pitchFamily="34" charset="0"/>
              </a:rPr>
              <a:t>Change in financing costs?</a:t>
            </a:r>
          </a:p>
        </p:txBody>
      </p:sp>
      <p:cxnSp>
        <p:nvCxnSpPr>
          <p:cNvPr id="16" name="Straight Connector 15"/>
          <p:cNvCxnSpPr/>
          <p:nvPr/>
        </p:nvCxnSpPr>
        <p:spPr>
          <a:xfrm>
            <a:off x="4478338" y="1959852"/>
            <a:ext cx="26285" cy="391155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0"/>
          <p:cNvSpPr txBox="1">
            <a:spLocks noChangeArrowheads="1"/>
          </p:cNvSpPr>
          <p:nvPr/>
        </p:nvSpPr>
        <p:spPr bwMode="auto">
          <a:xfrm>
            <a:off x="4822825" y="5577764"/>
            <a:ext cx="4321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1500" b="1" dirty="0">
                <a:solidFill>
                  <a:srgbClr val="002060"/>
                </a:solidFill>
                <a:latin typeface="Trebuchet MS" panose="020B0603020202020204" pitchFamily="34" charset="0"/>
              </a:rPr>
              <a:t>Most expect increase of up to 10% … although many think it could be more  </a:t>
            </a:r>
            <a:endParaRPr lang="en-GB" altLang="en-US" sz="2000" b="1" dirty="0">
              <a:solidFill>
                <a:srgbClr val="002060"/>
              </a:solidFill>
              <a:latin typeface="Trebuchet MS" panose="020B0603020202020204" pitchFamily="34" charset="0"/>
            </a:endParaRPr>
          </a:p>
        </p:txBody>
      </p:sp>
      <p:graphicFrame>
        <p:nvGraphicFramePr>
          <p:cNvPr id="20" name="Chart 19"/>
          <p:cNvGraphicFramePr>
            <a:graphicFrameLocks/>
          </p:cNvGraphicFramePr>
          <p:nvPr>
            <p:extLst/>
          </p:nvPr>
        </p:nvGraphicFramePr>
        <p:xfrm>
          <a:off x="4478338" y="2279212"/>
          <a:ext cx="4536504" cy="3387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a:graphicFrameLocks/>
          </p:cNvGraphicFramePr>
          <p:nvPr>
            <p:extLst/>
          </p:nvPr>
        </p:nvGraphicFramePr>
        <p:xfrm>
          <a:off x="-684585" y="2135196"/>
          <a:ext cx="5507409" cy="3442568"/>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4"/>
          <p:cNvSpPr txBox="1">
            <a:spLocks/>
          </p:cNvSpPr>
          <p:nvPr/>
        </p:nvSpPr>
        <p:spPr>
          <a:xfrm>
            <a:off x="208800" y="46568"/>
            <a:ext cx="7886700" cy="100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134B8E"/>
                </a:solidFill>
                <a:latin typeface="Trebuchet MS" panose="020B0603020202020204" pitchFamily="34" charset="0"/>
                <a:ea typeface="+mj-ea"/>
                <a:cs typeface="+mj-cs"/>
              </a:defRPr>
            </a:lvl1pPr>
          </a:lstStyle>
          <a:p>
            <a:r>
              <a:rPr lang="en-GB" dirty="0" smtClean="0"/>
              <a:t>Costs increasing</a:t>
            </a:r>
            <a:endParaRPr lang="en-GB" dirty="0"/>
          </a:p>
        </p:txBody>
      </p:sp>
    </p:spTree>
    <p:extLst>
      <p:ext uri="{BB962C8B-B14F-4D97-AF65-F5344CB8AC3E}">
        <p14:creationId xmlns:p14="http://schemas.microsoft.com/office/powerpoint/2010/main" val="63968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0937A2-670E-4CBA-9206-EA9C93BF75E9}" type="slidenum">
              <a:rPr lang="en-GB" smtClean="0"/>
              <a:pPr/>
              <a:t>13</a:t>
            </a:fld>
            <a:endParaRPr lang="en-GB" dirty="0"/>
          </a:p>
        </p:txBody>
      </p:sp>
      <p:sp>
        <p:nvSpPr>
          <p:cNvPr id="5" name="Title 4"/>
          <p:cNvSpPr>
            <a:spLocks noGrp="1"/>
          </p:cNvSpPr>
          <p:nvPr>
            <p:ph type="title"/>
          </p:nvPr>
        </p:nvSpPr>
        <p:spPr/>
        <p:txBody>
          <a:bodyPr/>
          <a:lstStyle/>
          <a:p>
            <a:r>
              <a:rPr lang="en-GB" dirty="0" smtClean="0"/>
              <a:t>Relationship changing</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3926795129"/>
              </p:ext>
            </p:extLst>
          </p:nvPr>
        </p:nvGraphicFramePr>
        <p:xfrm>
          <a:off x="1068404" y="1975257"/>
          <a:ext cx="7007191" cy="3535680"/>
        </p:xfrm>
        <a:graphic>
          <a:graphicData uri="http://schemas.openxmlformats.org/drawingml/2006/table">
            <a:tbl>
              <a:tblPr firstRow="1" bandRow="1">
                <a:tableStyleId>{2D5ABB26-0587-4C30-8999-92F81FD0307C}</a:tableStyleId>
              </a:tblPr>
              <a:tblGrid>
                <a:gridCol w="1777944"/>
                <a:gridCol w="5229247"/>
              </a:tblGrid>
              <a:tr h="370840">
                <a:tc>
                  <a:txBody>
                    <a:bodyPr/>
                    <a:lstStyle/>
                    <a:p>
                      <a:r>
                        <a:rPr lang="en-GB" sz="3200" b="1" dirty="0" smtClean="0">
                          <a:solidFill>
                            <a:srgbClr val="A91E59"/>
                          </a:solidFill>
                          <a:latin typeface="TrebuchetMS"/>
                        </a:rPr>
                        <a:t>2/3+</a:t>
                      </a:r>
                      <a:endParaRPr lang="en-GB" sz="3200" b="1" dirty="0">
                        <a:solidFill>
                          <a:srgbClr val="A91E59"/>
                        </a:solidFill>
                        <a:latin typeface="TrebuchetMS"/>
                      </a:endParaRPr>
                    </a:p>
                  </a:txBody>
                  <a:tcPr>
                    <a:lnB w="57150" cap="flat" cmpd="sng" algn="ctr">
                      <a:solidFill>
                        <a:schemeClr val="bg1"/>
                      </a:solidFill>
                      <a:prstDash val="solid"/>
                      <a:round/>
                      <a:headEnd type="none" w="med" len="med"/>
                      <a:tailEnd type="none" w="med" len="med"/>
                    </a:lnB>
                    <a:solidFill>
                      <a:srgbClr val="FFD1E8"/>
                    </a:solidFill>
                  </a:tcPr>
                </a:tc>
                <a:tc>
                  <a:txBody>
                    <a:bodyPr/>
                    <a:lstStyle/>
                    <a:p>
                      <a:r>
                        <a:rPr lang="en-GB" sz="2200" dirty="0" smtClean="0">
                          <a:latin typeface="TrebuchetMS"/>
                        </a:rPr>
                        <a:t>Asked to decrease free cash balances</a:t>
                      </a:r>
                      <a:endParaRPr lang="en-GB" sz="2200" dirty="0">
                        <a:latin typeface="TrebuchetMS"/>
                      </a:endParaRPr>
                    </a:p>
                  </a:txBody>
                  <a:tcPr>
                    <a:lnB w="57150" cap="flat" cmpd="sng" algn="ctr">
                      <a:solidFill>
                        <a:schemeClr val="bg1"/>
                      </a:solidFill>
                      <a:prstDash val="solid"/>
                      <a:round/>
                      <a:headEnd type="none" w="med" len="med"/>
                      <a:tailEnd type="none" w="med" len="med"/>
                    </a:lnB>
                    <a:solidFill>
                      <a:srgbClr val="FFD1E8"/>
                    </a:solidFill>
                  </a:tcPr>
                </a:tc>
              </a:tr>
              <a:tr h="370840">
                <a:tc>
                  <a:txBody>
                    <a:bodyPr/>
                    <a:lstStyle/>
                    <a:p>
                      <a:r>
                        <a:rPr lang="en-GB" sz="3200" b="1" dirty="0" smtClean="0">
                          <a:solidFill>
                            <a:srgbClr val="A91E59"/>
                          </a:solidFill>
                          <a:latin typeface="TrebuchetMS"/>
                        </a:rPr>
                        <a:t>1/3</a:t>
                      </a:r>
                      <a:endParaRPr lang="en-GB" sz="3200" b="1" dirty="0">
                        <a:solidFill>
                          <a:srgbClr val="A91E59"/>
                        </a:solidFill>
                        <a:latin typeface="TrebuchetM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D1E8"/>
                    </a:solidFill>
                  </a:tcPr>
                </a:tc>
                <a:tc>
                  <a:txBody>
                    <a:bodyPr/>
                    <a:lstStyle/>
                    <a:p>
                      <a:r>
                        <a:rPr lang="en-GB" sz="2200" dirty="0" smtClean="0">
                          <a:latin typeface="TrebuchetMS"/>
                        </a:rPr>
                        <a:t>Asked to move a portion of their book to swap</a:t>
                      </a:r>
                      <a:endParaRPr lang="en-GB" sz="2200" dirty="0">
                        <a:latin typeface="TrebuchetM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D1E8"/>
                    </a:solidFill>
                  </a:tcPr>
                </a:tc>
              </a:tr>
              <a:tr h="370840">
                <a:tc>
                  <a:txBody>
                    <a:bodyPr/>
                    <a:lstStyle/>
                    <a:p>
                      <a:r>
                        <a:rPr lang="en-GB" sz="3200" b="1" dirty="0" smtClean="0">
                          <a:solidFill>
                            <a:srgbClr val="A91E59"/>
                          </a:solidFill>
                          <a:latin typeface="TrebuchetMS"/>
                        </a:rPr>
                        <a:t>1/3</a:t>
                      </a:r>
                      <a:endParaRPr lang="en-GB" sz="3200" b="1" dirty="0">
                        <a:solidFill>
                          <a:srgbClr val="A91E59"/>
                        </a:solidFill>
                        <a:latin typeface="TrebuchetM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D1E8"/>
                    </a:solidFill>
                  </a:tcPr>
                </a:tc>
                <a:tc>
                  <a:txBody>
                    <a:bodyPr/>
                    <a:lstStyle/>
                    <a:p>
                      <a:r>
                        <a:rPr lang="en-GB" sz="2200" dirty="0" smtClean="0">
                          <a:latin typeface="TrebuchetMS"/>
                        </a:rPr>
                        <a:t>Asked</a:t>
                      </a:r>
                      <a:r>
                        <a:rPr lang="en-GB" sz="2200" baseline="0" dirty="0" smtClean="0">
                          <a:latin typeface="TrebuchetMS"/>
                        </a:rPr>
                        <a:t> to change type of collateral posted</a:t>
                      </a:r>
                      <a:endParaRPr lang="en-GB" sz="2200" dirty="0">
                        <a:latin typeface="TrebuchetM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D1E8"/>
                    </a:solidFill>
                  </a:tcPr>
                </a:tc>
              </a:tr>
              <a:tr h="370840">
                <a:tc>
                  <a:txBody>
                    <a:bodyPr/>
                    <a:lstStyle/>
                    <a:p>
                      <a:r>
                        <a:rPr lang="en-GB" sz="3200" b="1" dirty="0" smtClean="0">
                          <a:solidFill>
                            <a:srgbClr val="A91E59"/>
                          </a:solidFill>
                          <a:latin typeface="TrebuchetMS"/>
                        </a:rPr>
                        <a:t>5 – 15%</a:t>
                      </a:r>
                      <a:endParaRPr lang="en-GB" sz="3200" b="1" dirty="0">
                        <a:solidFill>
                          <a:srgbClr val="A91E59"/>
                        </a:solidFill>
                        <a:latin typeface="TrebuchetMS"/>
                      </a:endParaRPr>
                    </a:p>
                  </a:txBody>
                  <a:tcPr>
                    <a:lnT w="57150" cap="flat" cmpd="sng" algn="ctr">
                      <a:solidFill>
                        <a:schemeClr val="bg1"/>
                      </a:solidFill>
                      <a:prstDash val="solid"/>
                      <a:round/>
                      <a:headEnd type="none" w="med" len="med"/>
                      <a:tailEnd type="none" w="med" len="med"/>
                    </a:lnT>
                    <a:solidFill>
                      <a:srgbClr val="FFD1E8"/>
                    </a:solidFill>
                  </a:tcPr>
                </a:tc>
                <a:tc>
                  <a:txBody>
                    <a:bodyPr/>
                    <a:lstStyle/>
                    <a:p>
                      <a:r>
                        <a:rPr lang="en-GB" sz="2200" dirty="0" smtClean="0">
                          <a:latin typeface="TrebuchetMS"/>
                        </a:rPr>
                        <a:t>Some combination</a:t>
                      </a:r>
                      <a:r>
                        <a:rPr lang="en-GB" sz="2200" baseline="0" dirty="0" smtClean="0">
                          <a:latin typeface="TrebuchetMS"/>
                        </a:rPr>
                        <a:t> of terminate relationship, reduce leverage, focus on easier to finance securities and/or increase portfolio turnover</a:t>
                      </a:r>
                      <a:endParaRPr lang="en-GB" sz="2200" dirty="0">
                        <a:latin typeface="TrebuchetMS"/>
                      </a:endParaRPr>
                    </a:p>
                  </a:txBody>
                  <a:tcPr>
                    <a:lnT w="57150" cap="flat" cmpd="sng" algn="ctr">
                      <a:solidFill>
                        <a:schemeClr val="bg1"/>
                      </a:solidFill>
                      <a:prstDash val="solid"/>
                      <a:round/>
                      <a:headEnd type="none" w="med" len="med"/>
                      <a:tailEnd type="none" w="med" len="med"/>
                    </a:lnT>
                    <a:solidFill>
                      <a:srgbClr val="FFD1E8"/>
                    </a:solidFill>
                  </a:tcPr>
                </a:tc>
              </a:tr>
            </a:tbl>
          </a:graphicData>
        </a:graphic>
      </p:graphicFrame>
    </p:spTree>
    <p:extLst>
      <p:ext uri="{BB962C8B-B14F-4D97-AF65-F5344CB8AC3E}">
        <p14:creationId xmlns:p14="http://schemas.microsoft.com/office/powerpoint/2010/main" val="3600253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Trebuchet MS" panose="020B0603020202020204" pitchFamily="34" charset="0"/>
              </a:rPr>
              <a:t>Tel:		+44 (0)20 7822 8380</a:t>
            </a:r>
          </a:p>
          <a:p>
            <a:r>
              <a:rPr lang="en-GB" dirty="0" smtClean="0">
                <a:latin typeface="Trebuchet MS" panose="020B0603020202020204" pitchFamily="34" charset="0"/>
              </a:rPr>
              <a:t>Email:	info@aima.org</a:t>
            </a:r>
          </a:p>
          <a:p>
            <a:r>
              <a:rPr lang="en-GB" dirty="0" smtClean="0">
                <a:latin typeface="Trebuchet MS" panose="020B0603020202020204" pitchFamily="34" charset="0"/>
              </a:rPr>
              <a:t>Web:	www.aima.org</a:t>
            </a:r>
            <a:endParaRPr lang="en-GB" dirty="0">
              <a:latin typeface="Trebuchet MS" panose="020B0603020202020204" pitchFamily="34" charset="0"/>
            </a:endParaRPr>
          </a:p>
        </p:txBody>
      </p:sp>
    </p:spTree>
    <p:extLst>
      <p:ext uri="{BB962C8B-B14F-4D97-AF65-F5344CB8AC3E}">
        <p14:creationId xmlns:p14="http://schemas.microsoft.com/office/powerpoint/2010/main" val="19928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51823" y="2741243"/>
            <a:ext cx="7144507" cy="3243264"/>
          </a:xfrm>
          <a:prstGeom prst="rect">
            <a:avLst/>
          </a:prstGeom>
        </p:spPr>
      </p:pic>
      <p:sp>
        <p:nvSpPr>
          <p:cNvPr id="12" name="Title 3"/>
          <p:cNvSpPr txBox="1">
            <a:spLocks/>
          </p:cNvSpPr>
          <p:nvPr/>
        </p:nvSpPr>
        <p:spPr>
          <a:xfrm>
            <a:off x="70047" y="108925"/>
            <a:ext cx="7531756" cy="100761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134B8E"/>
                </a:solidFill>
                <a:latin typeface="Trebuchet MS" panose="020B0603020202020204" pitchFamily="34" charset="0"/>
                <a:ea typeface="+mj-ea"/>
                <a:cs typeface="+mj-cs"/>
              </a:defRPr>
            </a:lvl1pPr>
          </a:lstStyle>
          <a:p>
            <a:r>
              <a:rPr lang="en-GB" dirty="0" smtClean="0"/>
              <a:t>The opportunity in Europe for CLO financed growth is significant</a:t>
            </a:r>
            <a:endParaRPr lang="en-GB" dirty="0"/>
          </a:p>
        </p:txBody>
      </p:sp>
      <p:sp>
        <p:nvSpPr>
          <p:cNvPr id="13" name="Rectangle 3"/>
          <p:cNvSpPr>
            <a:spLocks noGrp="1" noChangeArrowheads="1"/>
          </p:cNvSpPr>
          <p:nvPr>
            <p:ph idx="1"/>
          </p:nvPr>
        </p:nvSpPr>
        <p:spPr>
          <a:xfrm>
            <a:off x="214426" y="1536864"/>
            <a:ext cx="8587865" cy="4351338"/>
          </a:xfrm>
        </p:spPr>
        <p:txBody>
          <a:bodyPr>
            <a:normAutofit/>
          </a:bodyPr>
          <a:lstStyle/>
          <a:p>
            <a:pPr marL="457200" indent="-457200">
              <a:buFont typeface="Wingdings" panose="05000000000000000000" pitchFamily="2" charset="2"/>
              <a:buChar char="§"/>
            </a:pPr>
            <a:r>
              <a:rPr lang="en-US" altLang="en-US" sz="2500" dirty="0" smtClean="0"/>
              <a:t>European vs. US CLO issuance – the US is still 10 times as large on current trends</a:t>
            </a:r>
            <a:endParaRPr lang="en-US" altLang="en-US" sz="2500" dirty="0"/>
          </a:p>
        </p:txBody>
      </p:sp>
    </p:spTree>
    <p:extLst>
      <p:ext uri="{BB962C8B-B14F-4D97-AF65-F5344CB8AC3E}">
        <p14:creationId xmlns:p14="http://schemas.microsoft.com/office/powerpoint/2010/main" val="269457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70047" y="108925"/>
            <a:ext cx="7531756" cy="10076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134B8E"/>
                </a:solidFill>
                <a:latin typeface="Trebuchet MS" panose="020B0603020202020204" pitchFamily="34" charset="0"/>
                <a:ea typeface="+mj-ea"/>
                <a:cs typeface="+mj-cs"/>
              </a:defRPr>
            </a:lvl1pPr>
          </a:lstStyle>
          <a:p>
            <a:r>
              <a:rPr lang="en-GB" dirty="0" smtClean="0"/>
              <a:t>But Europe is picking up…</a:t>
            </a:r>
            <a:endParaRPr lang="en-GB" dirty="0"/>
          </a:p>
        </p:txBody>
      </p:sp>
      <p:sp>
        <p:nvSpPr>
          <p:cNvPr id="13" name="Rectangle 3"/>
          <p:cNvSpPr>
            <a:spLocks noGrp="1" noChangeArrowheads="1"/>
          </p:cNvSpPr>
          <p:nvPr>
            <p:ph idx="1"/>
          </p:nvPr>
        </p:nvSpPr>
        <p:spPr>
          <a:xfrm>
            <a:off x="214426" y="1286606"/>
            <a:ext cx="8587865" cy="4351338"/>
          </a:xfrm>
        </p:spPr>
        <p:txBody>
          <a:bodyPr>
            <a:normAutofit/>
          </a:bodyPr>
          <a:lstStyle/>
          <a:p>
            <a:pPr marL="342900" indent="-342900">
              <a:buFont typeface="Wingdings" panose="05000000000000000000" pitchFamily="2" charset="2"/>
              <a:buChar char="§"/>
            </a:pPr>
            <a:r>
              <a:rPr lang="en-GB" sz="2150" dirty="0"/>
              <a:t>European CLO issuance peaked in 2007 at €27.6bn </a:t>
            </a:r>
          </a:p>
          <a:p>
            <a:pPr marL="342900" indent="-342900">
              <a:buFont typeface="Wingdings" panose="05000000000000000000" pitchFamily="2" charset="2"/>
              <a:buChar char="§"/>
            </a:pPr>
            <a:r>
              <a:rPr lang="en-GB" sz="2150" dirty="0"/>
              <a:t>After 5 years of market closure they are now picking up</a:t>
            </a:r>
          </a:p>
          <a:p>
            <a:pPr marL="342900" indent="-342900">
              <a:buFont typeface="Wingdings" panose="05000000000000000000" pitchFamily="2" charset="2"/>
              <a:buChar char="§"/>
            </a:pPr>
            <a:r>
              <a:rPr lang="en-GB" sz="2150" dirty="0"/>
              <a:t>Estimates for 2015 are for  in excess of €15bn up from €13.7bn in 2014 and €6.6bn in 2013.</a:t>
            </a:r>
          </a:p>
          <a:p>
            <a:pPr marL="342900" indent="-342900">
              <a:buFont typeface="Wingdings" panose="05000000000000000000" pitchFamily="2" charset="2"/>
              <a:buChar char="§"/>
            </a:pPr>
            <a:r>
              <a:rPr lang="en-GB" sz="2150" dirty="0"/>
              <a:t>With continuing uncertainty in the US over </a:t>
            </a:r>
            <a:r>
              <a:rPr lang="en-GB" sz="2150" dirty="0" smtClean="0"/>
              <a:t>Volcker</a:t>
            </a:r>
            <a:r>
              <a:rPr lang="en-GB" sz="2150" dirty="0"/>
              <a:t>, there is an opportunity to increase investment in Europe</a:t>
            </a:r>
          </a:p>
        </p:txBody>
      </p:sp>
      <p:pic>
        <p:nvPicPr>
          <p:cNvPr id="5" name="Picture 4"/>
          <p:cNvPicPr>
            <a:picLocks noChangeAspect="1"/>
          </p:cNvPicPr>
          <p:nvPr/>
        </p:nvPicPr>
        <p:blipFill>
          <a:blip r:embed="rId3"/>
          <a:stretch>
            <a:fillRect/>
          </a:stretch>
        </p:blipFill>
        <p:spPr>
          <a:xfrm>
            <a:off x="1479408" y="3664930"/>
            <a:ext cx="6057900" cy="2981325"/>
          </a:xfrm>
          <a:prstGeom prst="rect">
            <a:avLst/>
          </a:prstGeom>
        </p:spPr>
      </p:pic>
    </p:spTree>
    <p:extLst>
      <p:ext uri="{BB962C8B-B14F-4D97-AF65-F5344CB8AC3E}">
        <p14:creationId xmlns:p14="http://schemas.microsoft.com/office/powerpoint/2010/main" val="1741807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70047" y="108925"/>
            <a:ext cx="7531756" cy="100761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134B8E"/>
                </a:solidFill>
                <a:latin typeface="Trebuchet MS" panose="020B0603020202020204" pitchFamily="34" charset="0"/>
                <a:ea typeface="+mj-ea"/>
                <a:cs typeface="+mj-cs"/>
              </a:defRPr>
            </a:lvl1pPr>
          </a:lstStyle>
          <a:p>
            <a:r>
              <a:rPr lang="en-GB" dirty="0" smtClean="0"/>
              <a:t>How Investment Fund CLOs can increase finance for SMEs </a:t>
            </a:r>
            <a:endParaRPr lang="en-GB" dirty="0"/>
          </a:p>
        </p:txBody>
      </p:sp>
      <p:sp>
        <p:nvSpPr>
          <p:cNvPr id="6" name="Rectangle 5"/>
          <p:cNvSpPr/>
          <p:nvPr/>
        </p:nvSpPr>
        <p:spPr>
          <a:xfrm>
            <a:off x="1859610" y="3321933"/>
            <a:ext cx="1325662" cy="121810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AIF/ELTIF</a:t>
            </a:r>
            <a:endParaRPr lang="en-US" dirty="0">
              <a:latin typeface="Trebuchet MS" panose="020B0603020202020204" pitchFamily="34" charset="0"/>
            </a:endParaRPr>
          </a:p>
        </p:txBody>
      </p:sp>
      <p:sp>
        <p:nvSpPr>
          <p:cNvPr id="7" name="Rectangle 6"/>
          <p:cNvSpPr/>
          <p:nvPr/>
        </p:nvSpPr>
        <p:spPr>
          <a:xfrm>
            <a:off x="213194" y="1851877"/>
            <a:ext cx="754881" cy="73317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SME</a:t>
            </a:r>
            <a:endParaRPr lang="en-US" dirty="0">
              <a:latin typeface="Trebuchet MS" panose="020B0603020202020204" pitchFamily="34" charset="0"/>
            </a:endParaRPr>
          </a:p>
        </p:txBody>
      </p:sp>
      <p:sp>
        <p:nvSpPr>
          <p:cNvPr id="8" name="Rectangle 7"/>
          <p:cNvSpPr/>
          <p:nvPr/>
        </p:nvSpPr>
        <p:spPr>
          <a:xfrm>
            <a:off x="226814" y="3564396"/>
            <a:ext cx="754881" cy="73317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SME</a:t>
            </a:r>
            <a:endParaRPr lang="en-US" dirty="0">
              <a:latin typeface="Trebuchet MS" panose="020B0603020202020204" pitchFamily="34" charset="0"/>
            </a:endParaRPr>
          </a:p>
        </p:txBody>
      </p:sp>
      <p:sp>
        <p:nvSpPr>
          <p:cNvPr id="9" name="Rectangle 8"/>
          <p:cNvSpPr/>
          <p:nvPr/>
        </p:nvSpPr>
        <p:spPr>
          <a:xfrm>
            <a:off x="221642" y="2710363"/>
            <a:ext cx="754881" cy="73317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SME</a:t>
            </a:r>
            <a:endParaRPr lang="en-US" dirty="0">
              <a:latin typeface="Trebuchet MS" panose="020B0603020202020204" pitchFamily="34" charset="0"/>
            </a:endParaRPr>
          </a:p>
        </p:txBody>
      </p:sp>
      <p:sp>
        <p:nvSpPr>
          <p:cNvPr id="10" name="Rectangle 9"/>
          <p:cNvSpPr/>
          <p:nvPr/>
        </p:nvSpPr>
        <p:spPr>
          <a:xfrm>
            <a:off x="7556333" y="1835309"/>
            <a:ext cx="1309762" cy="41671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Trebuchet MS" panose="020B0603020202020204" pitchFamily="34" charset="0"/>
              </a:rPr>
              <a:t>Capital Markets</a:t>
            </a:r>
            <a:endParaRPr lang="en-GB" dirty="0">
              <a:latin typeface="Trebuchet MS" panose="020B0603020202020204" pitchFamily="34" charset="0"/>
            </a:endParaRPr>
          </a:p>
        </p:txBody>
      </p:sp>
      <p:sp>
        <p:nvSpPr>
          <p:cNvPr id="11" name="Rectangle 10"/>
          <p:cNvSpPr/>
          <p:nvPr/>
        </p:nvSpPr>
        <p:spPr>
          <a:xfrm>
            <a:off x="230227" y="5285821"/>
            <a:ext cx="754881" cy="73317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SME</a:t>
            </a:r>
            <a:endParaRPr lang="en-US" dirty="0">
              <a:latin typeface="Trebuchet MS" panose="020B0603020202020204" pitchFamily="34" charset="0"/>
            </a:endParaRPr>
          </a:p>
        </p:txBody>
      </p:sp>
      <p:sp>
        <p:nvSpPr>
          <p:cNvPr id="14" name="Rectangle 13"/>
          <p:cNvSpPr/>
          <p:nvPr/>
        </p:nvSpPr>
        <p:spPr>
          <a:xfrm>
            <a:off x="226814" y="4422882"/>
            <a:ext cx="754881" cy="73317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SME</a:t>
            </a:r>
            <a:endParaRPr lang="en-US" dirty="0">
              <a:latin typeface="Trebuchet MS" panose="020B0603020202020204" pitchFamily="34" charset="0"/>
            </a:endParaRPr>
          </a:p>
        </p:txBody>
      </p:sp>
      <p:cxnSp>
        <p:nvCxnSpPr>
          <p:cNvPr id="15" name="Straight Arrow Connector 14"/>
          <p:cNvCxnSpPr/>
          <p:nvPr/>
        </p:nvCxnSpPr>
        <p:spPr>
          <a:xfrm>
            <a:off x="581989" y="6499688"/>
            <a:ext cx="7516068" cy="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3301814" y="3649360"/>
            <a:ext cx="1152868" cy="6788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latin typeface="Trebuchet MS" panose="020B0603020202020204" pitchFamily="34" charset="0"/>
              </a:rPr>
              <a:t>Loans securitised</a:t>
            </a:r>
            <a:endParaRPr lang="en-GB" sz="1200" dirty="0">
              <a:latin typeface="Trebuchet MS" panose="020B0603020202020204" pitchFamily="34" charset="0"/>
            </a:endParaRPr>
          </a:p>
        </p:txBody>
      </p:sp>
      <p:sp>
        <p:nvSpPr>
          <p:cNvPr id="17" name="Rectangle 16"/>
          <p:cNvSpPr/>
          <p:nvPr/>
        </p:nvSpPr>
        <p:spPr>
          <a:xfrm>
            <a:off x="4554641" y="3340278"/>
            <a:ext cx="1302705" cy="1187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Trebuchet MS" panose="020B0603020202020204" pitchFamily="34" charset="0"/>
              </a:rPr>
              <a:t>CLO</a:t>
            </a:r>
            <a:endParaRPr lang="en-GB" dirty="0">
              <a:latin typeface="Trebuchet MS" panose="020B0603020202020204" pitchFamily="34" charset="0"/>
            </a:endParaRPr>
          </a:p>
        </p:txBody>
      </p:sp>
      <p:cxnSp>
        <p:nvCxnSpPr>
          <p:cNvPr id="18" name="Straight Arrow Connector 17"/>
          <p:cNvCxnSpPr/>
          <p:nvPr/>
        </p:nvCxnSpPr>
        <p:spPr>
          <a:xfrm flipH="1">
            <a:off x="521753" y="6662988"/>
            <a:ext cx="7636539"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9" name="Left Arrow 18"/>
          <p:cNvSpPr/>
          <p:nvPr/>
        </p:nvSpPr>
        <p:spPr>
          <a:xfrm>
            <a:off x="1150239" y="2300264"/>
            <a:ext cx="533626" cy="31861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Trebuchet MS" panose="020B0603020202020204" pitchFamily="34" charset="0"/>
              </a:rPr>
              <a:t>Loans</a:t>
            </a:r>
            <a:endParaRPr lang="en-GB" sz="2000" dirty="0">
              <a:latin typeface="Trebuchet MS" panose="020B0603020202020204" pitchFamily="34" charset="0"/>
            </a:endParaRPr>
          </a:p>
        </p:txBody>
      </p:sp>
      <p:sp>
        <p:nvSpPr>
          <p:cNvPr id="20" name="TextBox 19"/>
          <p:cNvSpPr txBox="1"/>
          <p:nvPr/>
        </p:nvSpPr>
        <p:spPr>
          <a:xfrm>
            <a:off x="1859610" y="4795293"/>
            <a:ext cx="5056498" cy="1569660"/>
          </a:xfrm>
          <a:prstGeom prst="rect">
            <a:avLst/>
          </a:prstGeom>
          <a:noFill/>
        </p:spPr>
        <p:txBody>
          <a:bodyPr wrap="square" rtlCol="0">
            <a:spAutoFit/>
          </a:bodyPr>
          <a:lstStyle/>
          <a:p>
            <a:pPr marL="342900" indent="-342900">
              <a:buAutoNum type="arabicPeriod"/>
            </a:pPr>
            <a:r>
              <a:rPr lang="en-GB" sz="1600" dirty="0" smtClean="0">
                <a:latin typeface="Trebuchet MS" panose="020B0603020202020204" pitchFamily="34" charset="0"/>
              </a:rPr>
              <a:t>Loan fund lends money to SMEs</a:t>
            </a:r>
          </a:p>
          <a:p>
            <a:pPr marL="342900" indent="-342900">
              <a:buAutoNum type="arabicPeriod"/>
            </a:pPr>
            <a:r>
              <a:rPr lang="en-GB" sz="1600" dirty="0" smtClean="0">
                <a:latin typeface="Trebuchet MS" panose="020B0603020202020204" pitchFamily="34" charset="0"/>
              </a:rPr>
              <a:t>These loans are securitised into an investment fund CLO with AIFM as sponsor + retainer</a:t>
            </a:r>
          </a:p>
          <a:p>
            <a:pPr marL="342900" indent="-342900">
              <a:buAutoNum type="arabicPeriod"/>
            </a:pPr>
            <a:r>
              <a:rPr lang="en-GB" sz="1600" dirty="0" smtClean="0">
                <a:latin typeface="Trebuchet MS" panose="020B0603020202020204" pitchFamily="34" charset="0"/>
              </a:rPr>
              <a:t>Long-term institutional investors invest in the CLO</a:t>
            </a:r>
          </a:p>
          <a:p>
            <a:pPr marL="342900" indent="-342900">
              <a:buAutoNum type="arabicPeriod"/>
            </a:pPr>
            <a:r>
              <a:rPr lang="en-GB" sz="1600" dirty="0" smtClean="0">
                <a:latin typeface="Trebuchet MS" panose="020B0603020202020204" pitchFamily="34" charset="0"/>
              </a:rPr>
              <a:t>SMEs now part of CMU</a:t>
            </a:r>
            <a:endParaRPr lang="en-GB" sz="1600" dirty="0">
              <a:latin typeface="Trebuchet MS" panose="020B0603020202020204" pitchFamily="34" charset="0"/>
            </a:endParaRPr>
          </a:p>
        </p:txBody>
      </p:sp>
      <p:sp>
        <p:nvSpPr>
          <p:cNvPr id="21" name="TextBox 20"/>
          <p:cNvSpPr txBox="1"/>
          <p:nvPr/>
        </p:nvSpPr>
        <p:spPr>
          <a:xfrm>
            <a:off x="1392766" y="2697840"/>
            <a:ext cx="207858"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22" name="TextBox 21"/>
          <p:cNvSpPr txBox="1"/>
          <p:nvPr/>
        </p:nvSpPr>
        <p:spPr>
          <a:xfrm>
            <a:off x="3483161" y="3460648"/>
            <a:ext cx="488410" cy="369332"/>
          </a:xfrm>
          <a:prstGeom prst="rect">
            <a:avLst/>
          </a:prstGeom>
          <a:noFill/>
        </p:spPr>
        <p:txBody>
          <a:bodyPr wrap="square" rtlCol="0">
            <a:spAutoFit/>
          </a:bodyPr>
          <a:lstStyle/>
          <a:p>
            <a:r>
              <a:rPr lang="en-GB" dirty="0" smtClean="0">
                <a:latin typeface="Trebuchet MS" panose="020B0603020202020204" pitchFamily="34" charset="0"/>
              </a:rPr>
              <a:t>2</a:t>
            </a:r>
            <a:endParaRPr lang="en-GB" dirty="0">
              <a:latin typeface="Trebuchet MS" panose="020B0603020202020204" pitchFamily="34" charset="0"/>
            </a:endParaRPr>
          </a:p>
        </p:txBody>
      </p:sp>
      <p:sp>
        <p:nvSpPr>
          <p:cNvPr id="23" name="TextBox 22"/>
          <p:cNvSpPr txBox="1"/>
          <p:nvPr/>
        </p:nvSpPr>
        <p:spPr>
          <a:xfrm>
            <a:off x="230227" y="6291984"/>
            <a:ext cx="207858"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24" name="TextBox 23"/>
          <p:cNvSpPr txBox="1"/>
          <p:nvPr/>
        </p:nvSpPr>
        <p:spPr>
          <a:xfrm>
            <a:off x="8128802" y="6291984"/>
            <a:ext cx="289367" cy="369332"/>
          </a:xfrm>
          <a:prstGeom prst="rect">
            <a:avLst/>
          </a:prstGeom>
          <a:noFill/>
        </p:spPr>
        <p:txBody>
          <a:bodyPr wrap="square" rtlCol="0">
            <a:spAutoFit/>
          </a:bodyPr>
          <a:lstStyle/>
          <a:p>
            <a:r>
              <a:rPr lang="en-GB" dirty="0">
                <a:latin typeface="Trebuchet MS" panose="020B0603020202020204" pitchFamily="34" charset="0"/>
              </a:rPr>
              <a:t>4</a:t>
            </a:r>
          </a:p>
        </p:txBody>
      </p:sp>
      <p:sp>
        <p:nvSpPr>
          <p:cNvPr id="25" name="Rectangle 24"/>
          <p:cNvSpPr/>
          <p:nvPr/>
        </p:nvSpPr>
        <p:spPr>
          <a:xfrm>
            <a:off x="3416472" y="1738500"/>
            <a:ext cx="923551" cy="89220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rebuchet MS" panose="020B0603020202020204" pitchFamily="34" charset="0"/>
              </a:rPr>
              <a:t>AIFM</a:t>
            </a:r>
            <a:endParaRPr lang="en-US" dirty="0">
              <a:latin typeface="Trebuchet MS" panose="020B0603020202020204" pitchFamily="34" charset="0"/>
            </a:endParaRPr>
          </a:p>
        </p:txBody>
      </p:sp>
      <p:cxnSp>
        <p:nvCxnSpPr>
          <p:cNvPr id="26" name="Straight Arrow Connector 25"/>
          <p:cNvCxnSpPr/>
          <p:nvPr/>
        </p:nvCxnSpPr>
        <p:spPr>
          <a:xfrm flipH="1">
            <a:off x="3185272" y="2630708"/>
            <a:ext cx="231200" cy="691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340023" y="2630708"/>
            <a:ext cx="214618" cy="691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54682" y="2734834"/>
            <a:ext cx="808811" cy="276999"/>
          </a:xfrm>
          <a:prstGeom prst="rect">
            <a:avLst/>
          </a:prstGeom>
          <a:noFill/>
        </p:spPr>
        <p:txBody>
          <a:bodyPr wrap="square" rtlCol="0">
            <a:spAutoFit/>
          </a:bodyPr>
          <a:lstStyle/>
          <a:p>
            <a:r>
              <a:rPr lang="en-GB" sz="1200" b="1" dirty="0" smtClean="0">
                <a:latin typeface="Trebuchet MS" panose="020B0603020202020204" pitchFamily="34" charset="0"/>
              </a:rPr>
              <a:t>Sponsor</a:t>
            </a:r>
            <a:endParaRPr lang="en-GB" sz="1200" b="1" dirty="0">
              <a:latin typeface="Trebuchet MS" panose="020B0603020202020204" pitchFamily="34" charset="0"/>
            </a:endParaRPr>
          </a:p>
        </p:txBody>
      </p:sp>
      <p:cxnSp>
        <p:nvCxnSpPr>
          <p:cNvPr id="29" name="Straight Arrow Connector 28"/>
          <p:cNvCxnSpPr/>
          <p:nvPr/>
        </p:nvCxnSpPr>
        <p:spPr>
          <a:xfrm flipH="1">
            <a:off x="6069106" y="3460648"/>
            <a:ext cx="13348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69105" y="4407759"/>
            <a:ext cx="13348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418164" y="3183057"/>
            <a:ext cx="1218318" cy="276999"/>
          </a:xfrm>
          <a:prstGeom prst="rect">
            <a:avLst/>
          </a:prstGeom>
          <a:noFill/>
        </p:spPr>
        <p:txBody>
          <a:bodyPr wrap="square" rtlCol="0">
            <a:spAutoFit/>
          </a:bodyPr>
          <a:lstStyle/>
          <a:p>
            <a:r>
              <a:rPr lang="en-GB" sz="1200" dirty="0" smtClean="0">
                <a:latin typeface="Trebuchet MS" panose="020B0603020202020204" pitchFamily="34" charset="0"/>
              </a:rPr>
              <a:t>Money </a:t>
            </a:r>
            <a:endParaRPr lang="en-GB" sz="1200" dirty="0">
              <a:latin typeface="Trebuchet MS" panose="020B0603020202020204" pitchFamily="34" charset="0"/>
            </a:endParaRPr>
          </a:p>
        </p:txBody>
      </p:sp>
      <p:sp>
        <p:nvSpPr>
          <p:cNvPr id="32" name="TextBox 31"/>
          <p:cNvSpPr txBox="1"/>
          <p:nvPr/>
        </p:nvSpPr>
        <p:spPr>
          <a:xfrm>
            <a:off x="6387190" y="4435998"/>
            <a:ext cx="1057835" cy="276999"/>
          </a:xfrm>
          <a:prstGeom prst="rect">
            <a:avLst/>
          </a:prstGeom>
          <a:noFill/>
        </p:spPr>
        <p:txBody>
          <a:bodyPr wrap="square" rtlCol="0">
            <a:spAutoFit/>
          </a:bodyPr>
          <a:lstStyle/>
          <a:p>
            <a:r>
              <a:rPr lang="en-GB" sz="1200" dirty="0" smtClean="0">
                <a:latin typeface="Trebuchet MS" panose="020B0603020202020204" pitchFamily="34" charset="0"/>
              </a:rPr>
              <a:t>Bonds</a:t>
            </a:r>
            <a:endParaRPr lang="en-GB" sz="1200" dirty="0">
              <a:latin typeface="Trebuchet MS" panose="020B0603020202020204" pitchFamily="34" charset="0"/>
            </a:endParaRPr>
          </a:p>
        </p:txBody>
      </p:sp>
      <p:sp>
        <p:nvSpPr>
          <p:cNvPr id="33" name="Rectangle 32"/>
          <p:cNvSpPr/>
          <p:nvPr/>
        </p:nvSpPr>
        <p:spPr>
          <a:xfrm>
            <a:off x="6081463" y="3639151"/>
            <a:ext cx="1330676" cy="58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Trebuchet MS" panose="020B0603020202020204" pitchFamily="34" charset="0"/>
              </a:rPr>
              <a:t>Investors</a:t>
            </a:r>
            <a:endParaRPr lang="en-GB" dirty="0">
              <a:latin typeface="Trebuchet MS" panose="020B0603020202020204" pitchFamily="34" charset="0"/>
            </a:endParaRPr>
          </a:p>
        </p:txBody>
      </p:sp>
      <p:sp>
        <p:nvSpPr>
          <p:cNvPr id="34" name="Rectangle 33"/>
          <p:cNvSpPr/>
          <p:nvPr/>
        </p:nvSpPr>
        <p:spPr>
          <a:xfrm>
            <a:off x="1795173" y="1924006"/>
            <a:ext cx="1330676" cy="58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Trebuchet MS" panose="020B0603020202020204" pitchFamily="34" charset="0"/>
              </a:rPr>
              <a:t>Investors</a:t>
            </a:r>
            <a:endParaRPr lang="en-GB" dirty="0">
              <a:latin typeface="Trebuchet MS" panose="020B0603020202020204" pitchFamily="34" charset="0"/>
            </a:endParaRPr>
          </a:p>
        </p:txBody>
      </p:sp>
      <p:cxnSp>
        <p:nvCxnSpPr>
          <p:cNvPr id="35" name="Straight Arrow Connector 34"/>
          <p:cNvCxnSpPr/>
          <p:nvPr/>
        </p:nvCxnSpPr>
        <p:spPr>
          <a:xfrm>
            <a:off x="2106706" y="2551250"/>
            <a:ext cx="0" cy="736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841812" y="2551250"/>
            <a:ext cx="0" cy="736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089513" y="2533978"/>
            <a:ext cx="251012" cy="784830"/>
          </a:xfrm>
          <a:prstGeom prst="rect">
            <a:avLst/>
          </a:prstGeom>
          <a:noFill/>
        </p:spPr>
        <p:txBody>
          <a:bodyPr wrap="square" rtlCol="0">
            <a:spAutoFit/>
          </a:bodyPr>
          <a:lstStyle/>
          <a:p>
            <a:r>
              <a:rPr lang="en-GB" sz="900" dirty="0" smtClean="0">
                <a:latin typeface="Trebuchet MS" panose="020B0603020202020204" pitchFamily="34" charset="0"/>
              </a:rPr>
              <a:t>Money</a:t>
            </a:r>
            <a:endParaRPr lang="en-GB" sz="900" dirty="0">
              <a:latin typeface="Trebuchet MS" panose="020B0603020202020204" pitchFamily="34" charset="0"/>
            </a:endParaRPr>
          </a:p>
        </p:txBody>
      </p:sp>
      <p:sp>
        <p:nvSpPr>
          <p:cNvPr id="38" name="TextBox 37"/>
          <p:cNvSpPr txBox="1"/>
          <p:nvPr/>
        </p:nvSpPr>
        <p:spPr>
          <a:xfrm>
            <a:off x="2592756" y="2528637"/>
            <a:ext cx="238842" cy="784830"/>
          </a:xfrm>
          <a:prstGeom prst="rect">
            <a:avLst/>
          </a:prstGeom>
          <a:noFill/>
        </p:spPr>
        <p:txBody>
          <a:bodyPr wrap="square" rtlCol="0">
            <a:spAutoFit/>
          </a:bodyPr>
          <a:lstStyle/>
          <a:p>
            <a:r>
              <a:rPr lang="en-GB" sz="900" dirty="0" smtClean="0">
                <a:latin typeface="Trebuchet MS" panose="020B0603020202020204" pitchFamily="34" charset="0"/>
              </a:rPr>
              <a:t>Units</a:t>
            </a:r>
          </a:p>
        </p:txBody>
      </p:sp>
      <p:sp>
        <p:nvSpPr>
          <p:cNvPr id="39" name="TextBox 38"/>
          <p:cNvSpPr txBox="1"/>
          <p:nvPr/>
        </p:nvSpPr>
        <p:spPr>
          <a:xfrm>
            <a:off x="1392766" y="4789471"/>
            <a:ext cx="207858"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Tree>
    <p:extLst>
      <p:ext uri="{BB962C8B-B14F-4D97-AF65-F5344CB8AC3E}">
        <p14:creationId xmlns:p14="http://schemas.microsoft.com/office/powerpoint/2010/main" val="2334527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12515" y="1251374"/>
            <a:ext cx="8587865" cy="4351338"/>
          </a:xfrm>
        </p:spPr>
        <p:txBody>
          <a:bodyPr>
            <a:normAutofit/>
          </a:bodyPr>
          <a:lstStyle/>
          <a:p>
            <a:pPr marL="457200" indent="-457200">
              <a:buFont typeface="Wingdings" panose="05000000000000000000" pitchFamily="2" charset="2"/>
              <a:buChar char="§"/>
            </a:pPr>
            <a:r>
              <a:rPr lang="en-US" altLang="en-US" sz="2200" b="1" dirty="0" smtClean="0"/>
              <a:t>Not all alternative investments can be found in liquid format</a:t>
            </a:r>
          </a:p>
          <a:p>
            <a:pPr lvl="1" eaLnBrk="1" hangingPunct="1">
              <a:buFont typeface="Trebuchet MS" panose="020B0603020202020204" pitchFamily="34" charset="0"/>
              <a:buChar char="–"/>
            </a:pPr>
            <a:r>
              <a:rPr lang="en-US" altLang="en-US" sz="2000" dirty="0"/>
              <a:t>For example, private equity or distressed debt are not common objectives for liquid funds</a:t>
            </a:r>
          </a:p>
          <a:p>
            <a:pPr lvl="1" eaLnBrk="1" hangingPunct="1">
              <a:buFont typeface="Trebuchet MS" panose="020B0603020202020204" pitchFamily="34" charset="0"/>
              <a:buChar char="–"/>
            </a:pPr>
            <a:r>
              <a:rPr lang="en-US" altLang="en-US" sz="2000" dirty="0"/>
              <a:t>AUM combines mutual funds and ETFs</a:t>
            </a:r>
          </a:p>
        </p:txBody>
      </p:sp>
      <p:sp>
        <p:nvSpPr>
          <p:cNvPr id="24579" name="TextBox 1"/>
          <p:cNvSpPr txBox="1">
            <a:spLocks noChangeArrowheads="1"/>
          </p:cNvSpPr>
          <p:nvPr/>
        </p:nvSpPr>
        <p:spPr bwMode="auto">
          <a:xfrm>
            <a:off x="112515" y="6392062"/>
            <a:ext cx="2879725" cy="33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defTabSz="410751" eaLnBrk="1" fontAlgn="base" hangingPunct="1">
              <a:spcBef>
                <a:spcPct val="0"/>
              </a:spcBef>
              <a:spcAft>
                <a:spcPct val="0"/>
              </a:spcAft>
            </a:pPr>
            <a:r>
              <a:rPr lang="en-US" altLang="en-US" sz="773" kern="0" dirty="0">
                <a:solidFill>
                  <a:srgbClr val="000000"/>
                </a:solidFill>
                <a:cs typeface="Arial" charset="0"/>
                <a:sym typeface="Helvetica"/>
              </a:rPr>
              <a:t>Source: PIMCO, “Liquid Alternatives: Considerations for Portfolio Implementation,” September 2015</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323" y="3005365"/>
            <a:ext cx="4896891" cy="327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a:spLocks noGrp="1"/>
          </p:cNvSpPr>
          <p:nvPr>
            <p:ph type="title"/>
          </p:nvPr>
        </p:nvSpPr>
        <p:spPr>
          <a:xfrm>
            <a:off x="70047" y="108925"/>
            <a:ext cx="7531756" cy="1007616"/>
          </a:xfrm>
        </p:spPr>
        <p:txBody>
          <a:bodyPr>
            <a:normAutofit/>
          </a:bodyPr>
          <a:lstStyle/>
          <a:p>
            <a:r>
              <a:rPr lang="en-GB" dirty="0" smtClean="0"/>
              <a:t>What are Liquid Alternatives?</a:t>
            </a:r>
            <a:endParaRPr lang="en-GB" dirty="0"/>
          </a:p>
        </p:txBody>
      </p:sp>
    </p:spTree>
    <p:extLst>
      <p:ext uri="{BB962C8B-B14F-4D97-AF65-F5344CB8AC3E}">
        <p14:creationId xmlns:p14="http://schemas.microsoft.com/office/powerpoint/2010/main" val="282183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390" y="1352060"/>
            <a:ext cx="8558462" cy="1089527"/>
          </a:xfrm>
          <a:prstGeom prst="rect">
            <a:avLst/>
          </a:prstGeom>
          <a:noFill/>
        </p:spPr>
        <p:txBody>
          <a:bodyPr wrap="square" lIns="91439" tIns="45719" rIns="91439" bIns="45719" rtlCol="0">
            <a:spAutoFit/>
          </a:bodyPr>
          <a:lstStyle/>
          <a:p>
            <a:pPr marL="342900" indent="-342900" defTabSz="410751" fontAlgn="base">
              <a:lnSpc>
                <a:spcPct val="90000"/>
              </a:lnSpc>
              <a:spcBef>
                <a:spcPct val="20000"/>
              </a:spcBef>
              <a:spcAft>
                <a:spcPts val="600"/>
              </a:spcAft>
              <a:buFont typeface="Wingdings" panose="05000000000000000000" pitchFamily="2" charset="2"/>
              <a:buChar char="§"/>
            </a:pPr>
            <a:r>
              <a:rPr lang="en-US" sz="2400" dirty="0">
                <a:solidFill>
                  <a:srgbClr val="134B8E"/>
                </a:solidFill>
                <a:latin typeface="Trebuchet MS" panose="020B0603020202020204" pitchFamily="34" charset="0"/>
                <a:sym typeface="Helvetica"/>
              </a:rPr>
              <a:t>More complex products that were not previously available to retail investors are the focus of liquid alternative investors</a:t>
            </a:r>
          </a:p>
        </p:txBody>
      </p:sp>
      <p:graphicFrame>
        <p:nvGraphicFramePr>
          <p:cNvPr id="10" name="Table 9"/>
          <p:cNvGraphicFramePr>
            <a:graphicFrameLocks noGrp="1"/>
          </p:cNvGraphicFramePr>
          <p:nvPr>
            <p:extLst>
              <p:ext uri="{D42A27DB-BD31-4B8C-83A1-F6EECF244321}">
                <p14:modId xmlns:p14="http://schemas.microsoft.com/office/powerpoint/2010/main" val="4120704409"/>
              </p:ext>
            </p:extLst>
          </p:nvPr>
        </p:nvGraphicFramePr>
        <p:xfrm>
          <a:off x="1066800" y="2492441"/>
          <a:ext cx="7010399" cy="4072575"/>
        </p:xfrm>
        <a:graphic>
          <a:graphicData uri="http://schemas.openxmlformats.org/drawingml/2006/table">
            <a:tbl>
              <a:tblPr/>
              <a:tblGrid>
                <a:gridCol w="2336561"/>
                <a:gridCol w="2336561"/>
                <a:gridCol w="2337277"/>
              </a:tblGrid>
              <a:tr h="197168">
                <a:tc>
                  <a:txBody>
                    <a:bodyPr/>
                    <a:lstStyle/>
                    <a:p>
                      <a:pPr marL="0" marR="74295" algn="just">
                        <a:lnSpc>
                          <a:spcPct val="115000"/>
                        </a:lnSpc>
                        <a:spcBef>
                          <a:spcPts val="180"/>
                        </a:spcBef>
                        <a:spcAft>
                          <a:spcPts val="0"/>
                        </a:spcAft>
                      </a:pPr>
                      <a:r>
                        <a:rPr lang="en-US" sz="1050" b="1" kern="1200" dirty="0">
                          <a:solidFill>
                            <a:schemeClr val="tx1"/>
                          </a:solidFill>
                          <a:latin typeface="Trebuchet MS" panose="020B0603020202020204" pitchFamily="34" charset="0"/>
                          <a:ea typeface="+mn-ea"/>
                          <a:cs typeface="+mn-cs"/>
                        </a:rPr>
                        <a:t>Definitely Liquid Alts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74295" algn="just">
                        <a:lnSpc>
                          <a:spcPct val="115000"/>
                        </a:lnSpc>
                        <a:spcBef>
                          <a:spcPts val="180"/>
                        </a:spcBef>
                        <a:spcAft>
                          <a:spcPts val="0"/>
                        </a:spcAft>
                      </a:pPr>
                      <a:r>
                        <a:rPr lang="en-US" sz="1050" b="1" kern="1200" dirty="0">
                          <a:solidFill>
                            <a:schemeClr val="tx1"/>
                          </a:solidFill>
                          <a:latin typeface="Trebuchet MS" panose="020B0603020202020204" pitchFamily="34" charset="0"/>
                          <a:ea typeface="+mn-ea"/>
                          <a:cs typeface="+mn-cs"/>
                        </a:rPr>
                        <a:t>Potentially Liquid Alts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74295" algn="just">
                        <a:lnSpc>
                          <a:spcPct val="115000"/>
                        </a:lnSpc>
                        <a:spcBef>
                          <a:spcPts val="180"/>
                        </a:spcBef>
                        <a:spcAft>
                          <a:spcPts val="0"/>
                        </a:spcAft>
                      </a:pPr>
                      <a:r>
                        <a:rPr lang="en-US" sz="1050" b="1" kern="1200" dirty="0">
                          <a:solidFill>
                            <a:schemeClr val="tx1"/>
                          </a:solidFill>
                          <a:latin typeface="Trebuchet MS" panose="020B0603020202020204" pitchFamily="34" charset="0"/>
                          <a:ea typeface="+mn-ea"/>
                          <a:cs typeface="+mn-cs"/>
                        </a:rPr>
                        <a:t>Not Liquid Alts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91503">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Hedge Fund Strategies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a:lnSpc>
                          <a:spcPct val="115000"/>
                        </a:lnSpc>
                        <a:spcBef>
                          <a:spcPts val="180"/>
                        </a:spcBef>
                        <a:spcAft>
                          <a:spcPts val="0"/>
                        </a:spcAft>
                      </a:pPr>
                      <a:r>
                        <a:rPr lang="en-US" sz="1050" kern="1200" dirty="0" smtClean="0">
                          <a:solidFill>
                            <a:schemeClr val="tx1"/>
                          </a:solidFill>
                          <a:latin typeface="Trebuchet MS" panose="020B0603020202020204" pitchFamily="34" charset="0"/>
                          <a:ea typeface="+mn-ea"/>
                          <a:cs typeface="+mn-cs"/>
                        </a:rPr>
                        <a:t>Long-only Non-Traditional </a:t>
                      </a:r>
                      <a:r>
                        <a:rPr lang="en-US" sz="1050" kern="1200" dirty="0">
                          <a:solidFill>
                            <a:schemeClr val="tx1"/>
                          </a:solidFill>
                          <a:latin typeface="Trebuchet MS" panose="020B0603020202020204" pitchFamily="34" charset="0"/>
                          <a:ea typeface="+mn-ea"/>
                          <a:cs typeface="+mn-cs"/>
                        </a:rPr>
                        <a:t>Bonds with Floating Rate or Bank Loan Holdings</a:t>
                      </a:r>
                    </a:p>
                  </a:txBody>
                  <a:tcPr marR="365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Long-only Equity Funds, including Smart Beta and Fundamental Indexing</a:t>
                      </a:r>
                    </a:p>
                  </a:txBody>
                  <a:tcPr marR="36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257">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Managed Futures Strategies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Currency Funds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defTabSz="914400" rtl="0" eaLnBrk="1" latinLnBrk="0" hangingPunct="1">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Long-only Equity Sector </a:t>
                      </a:r>
                      <a:r>
                        <a:rPr lang="en-US" sz="1050" kern="1200" dirty="0" smtClean="0">
                          <a:solidFill>
                            <a:schemeClr val="tx1"/>
                          </a:solidFill>
                          <a:latin typeface="Trebuchet MS" panose="020B0603020202020204" pitchFamily="34" charset="0"/>
                          <a:ea typeface="+mn-ea"/>
                          <a:cs typeface="+mn-cs"/>
                        </a:rPr>
                        <a:t>Funds, including </a:t>
                      </a:r>
                      <a:r>
                        <a:rPr lang="en-US" sz="1050" kern="1200" dirty="0">
                          <a:solidFill>
                            <a:schemeClr val="tx1"/>
                          </a:solidFill>
                          <a:latin typeface="Trebuchet MS" panose="020B0603020202020204" pitchFamily="34" charset="0"/>
                          <a:ea typeface="+mn-ea"/>
                          <a:cs typeface="+mn-cs"/>
                        </a:rPr>
                        <a:t>Infrastructure and Commodity Stocks</a:t>
                      </a:r>
                    </a:p>
                  </a:txBody>
                  <a:tcPr marR="36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257">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Multi-manager Hedge Fund Strategies</a:t>
                      </a: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Commodity Futures and Physicals</a:t>
                      </a:r>
                    </a:p>
                  </a:txBody>
                  <a:tcPr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defTabSz="914400" rtl="0" eaLnBrk="1" latinLnBrk="0" hangingPunct="1">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Long-only Balanced Funds, including Tactical Asset Allocation and Target-Date </a:t>
                      </a:r>
                      <a:r>
                        <a:rPr lang="en-US" sz="1050" kern="1200" dirty="0" smtClean="0">
                          <a:solidFill>
                            <a:schemeClr val="tx1"/>
                          </a:solidFill>
                          <a:latin typeface="Trebuchet MS" panose="020B0603020202020204" pitchFamily="34" charset="0"/>
                          <a:ea typeface="+mn-ea"/>
                          <a:cs typeface="+mn-cs"/>
                        </a:rPr>
                        <a:t>Funds</a:t>
                      </a:r>
                      <a:endParaRPr lang="en-US" sz="1050" kern="1200" dirty="0">
                        <a:solidFill>
                          <a:schemeClr val="tx1"/>
                        </a:solidFill>
                        <a:latin typeface="Trebuchet MS" panose="020B0603020202020204" pitchFamily="34" charset="0"/>
                        <a:ea typeface="+mn-ea"/>
                        <a:cs typeface="+mn-cs"/>
                      </a:endParaRP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943">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Non-traditional Bond Funds with Short and/or Derivatives Positions</a:t>
                      </a: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Traded Business Development Companies (BDCs)</a:t>
                      </a: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68">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Volatility ETPs</a:t>
                      </a: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Traded REITs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68">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Traded MLPs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68">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Levered/Inverse ETPs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943">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l">
                        <a:lnSpc>
                          <a:spcPct val="115000"/>
                        </a:lnSpc>
                        <a:spcBef>
                          <a:spcPts val="180"/>
                        </a:spcBef>
                        <a:spcAft>
                          <a:spcPts val="0"/>
                        </a:spcAft>
                      </a:pPr>
                      <a:r>
                        <a:rPr lang="en-US" sz="1050" kern="1200" dirty="0">
                          <a:solidFill>
                            <a:schemeClr val="tx1"/>
                          </a:solidFill>
                          <a:latin typeface="Trebuchet MS" panose="020B0603020202020204" pitchFamily="34" charset="0"/>
                          <a:ea typeface="+mn-ea"/>
                          <a:cs typeface="+mn-cs"/>
                        </a:rPr>
                        <a:t>Separate Accounts Holding Levered, Short, and/or Derivatives Positions</a:t>
                      </a: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295" algn="just">
                        <a:lnSpc>
                          <a:spcPct val="115000"/>
                        </a:lnSpc>
                        <a:spcBef>
                          <a:spcPts val="180"/>
                        </a:spcBef>
                        <a:spcAft>
                          <a:spcPts val="0"/>
                        </a:spcAft>
                      </a:pPr>
                      <a:endParaRPr lang="en-US" sz="1050" kern="1200" dirty="0">
                        <a:solidFill>
                          <a:schemeClr val="tx1"/>
                        </a:solidFill>
                        <a:latin typeface="Trebuchet MS" panose="020B0603020202020204" pitchFamily="34" charset="0"/>
                        <a:ea typeface="+mn-ea"/>
                        <a:cs typeface="+mn-cs"/>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3"/>
          <p:cNvSpPr txBox="1">
            <a:spLocks/>
          </p:cNvSpPr>
          <p:nvPr/>
        </p:nvSpPr>
        <p:spPr>
          <a:xfrm>
            <a:off x="70047" y="108925"/>
            <a:ext cx="7531756" cy="100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134B8E"/>
                </a:solidFill>
                <a:latin typeface="Trebuchet MS" panose="020B0603020202020204" pitchFamily="34" charset="0"/>
                <a:ea typeface="+mj-ea"/>
                <a:cs typeface="+mj-cs"/>
              </a:defRPr>
            </a:lvl1pPr>
          </a:lstStyle>
          <a:p>
            <a:r>
              <a:rPr lang="en-GB" dirty="0" smtClean="0"/>
              <a:t>Complexity vs. Prior Access</a:t>
            </a:r>
            <a:endParaRPr lang="en-GB" dirty="0"/>
          </a:p>
        </p:txBody>
      </p:sp>
    </p:spTree>
    <p:extLst>
      <p:ext uri="{BB962C8B-B14F-4D97-AF65-F5344CB8AC3E}">
        <p14:creationId xmlns:p14="http://schemas.microsoft.com/office/powerpoint/2010/main" val="1478970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a:spLocks noGrp="1"/>
          </p:cNvSpPr>
          <p:nvPr>
            <p:ph idx="1"/>
          </p:nvPr>
        </p:nvSpPr>
        <p:spPr>
          <a:xfrm>
            <a:off x="0" y="1187627"/>
            <a:ext cx="8816741" cy="4351338"/>
          </a:xfrm>
        </p:spPr>
        <p:txBody>
          <a:bodyPr>
            <a:normAutofit/>
          </a:bodyPr>
          <a:lstStyle/>
          <a:p>
            <a:pPr marL="468313" lvl="2" indent="-285750" defTabSz="182563">
              <a:spcBef>
                <a:spcPts val="88"/>
              </a:spcBef>
              <a:spcAft>
                <a:spcPts val="88"/>
              </a:spcAft>
              <a:buFont typeface="Wingdings" panose="05000000000000000000" pitchFamily="2" charset="2"/>
              <a:buChar char="§"/>
            </a:pPr>
            <a:r>
              <a:rPr lang="en-US" sz="1500" dirty="0" smtClean="0"/>
              <a:t>Assets </a:t>
            </a:r>
            <a:r>
              <a:rPr lang="en-US" sz="1500" dirty="0"/>
              <a:t>in traditional offshore hedge fund structures stood at $500bn in 1H 2015, up from $480B </a:t>
            </a:r>
            <a:r>
              <a:rPr lang="en-US" sz="1500" dirty="0" smtClean="0"/>
              <a:t>at the </a:t>
            </a:r>
            <a:r>
              <a:rPr lang="en-US" sz="1500" dirty="0"/>
              <a:t>start of 2015</a:t>
            </a:r>
          </a:p>
          <a:p>
            <a:pPr marL="468312" lvl="2" indent="-285750">
              <a:spcBef>
                <a:spcPts val="88"/>
              </a:spcBef>
              <a:spcAft>
                <a:spcPts val="88"/>
              </a:spcAft>
              <a:buFont typeface="Wingdings" panose="05000000000000000000" pitchFamily="2" charset="2"/>
              <a:buChar char="§"/>
              <a:tabLst>
                <a:tab pos="182563" algn="l"/>
                <a:tab pos="981075" algn="l"/>
              </a:tabLst>
            </a:pPr>
            <a:r>
              <a:rPr lang="en-US" sz="1500" dirty="0"/>
              <a:t>Adding the $180bn in assets run in UCITS-compliant hedge funds, the total European hedge fund asset figure rises to $680bn, a new high water mark for the European hedge fund market</a:t>
            </a:r>
          </a:p>
          <a:p>
            <a:pPr marL="468312" lvl="2" indent="-285750">
              <a:buFont typeface="Wingdings" panose="05000000000000000000" pitchFamily="2" charset="2"/>
              <a:buChar char="§"/>
            </a:pPr>
            <a:r>
              <a:rPr lang="en-GB" sz="1500" dirty="0"/>
              <a:t>Managers continue to tap the UCITS sector using a combination of standalone funds and UCITS platforms</a:t>
            </a:r>
          </a:p>
          <a:p>
            <a:pPr marL="468312" lvl="2" indent="-285750">
              <a:buFont typeface="Wingdings" panose="05000000000000000000" pitchFamily="2" charset="2"/>
              <a:buChar char="§"/>
            </a:pPr>
            <a:r>
              <a:rPr lang="en-GB" sz="1500" dirty="0"/>
              <a:t>Growth in 2014 has continued in the UCITS sector with AUM increasing 40%  </a:t>
            </a:r>
          </a:p>
          <a:p>
            <a:pPr marL="468312" lvl="2" indent="-285750">
              <a:buFont typeface="Wingdings" panose="05000000000000000000" pitchFamily="2" charset="2"/>
              <a:buChar char="§"/>
            </a:pPr>
            <a:r>
              <a:rPr lang="en-GB" sz="1500" dirty="0"/>
              <a:t>UCITS sector growth has come from Equity L/S, Event, Credit, Macro and Market Neutral in 2015</a:t>
            </a:r>
          </a:p>
        </p:txBody>
      </p:sp>
      <p:sp>
        <p:nvSpPr>
          <p:cNvPr id="8" name="TextBox 7"/>
          <p:cNvSpPr txBox="1"/>
          <p:nvPr>
            <p:custDataLst>
              <p:tags r:id="rId1"/>
            </p:custDataLst>
          </p:nvPr>
        </p:nvSpPr>
        <p:spPr bwMode="gray">
          <a:xfrm>
            <a:off x="462975" y="6404869"/>
            <a:ext cx="7656419" cy="119456"/>
          </a:xfrm>
          <a:prstGeom prst="rect">
            <a:avLst/>
          </a:prstGeom>
          <a:noFill/>
          <a:effectLst/>
        </p:spPr>
        <p:txBody>
          <a:bodyPr vert="horz" wrap="square" lIns="0" tIns="0" rIns="0" bIns="0" rtlCol="0" anchor="t">
            <a:spAutoFit/>
          </a:bodyPr>
          <a:lstStyle>
            <a:defPPr>
              <a:defRPr lang="en-US"/>
            </a:defPPr>
            <a:lvl1pPr marL="0" indent="0">
              <a:defRPr sz="700" spc="50">
                <a:latin typeface="Arial Narrow" panose="020B0606020202030204" pitchFamily="34" charset="0"/>
                <a:ea typeface="+mn-ea"/>
                <a:cs typeface="+mn-cs"/>
              </a:defRPr>
            </a:lvl1pPr>
            <a:lvl2pPr indent="0">
              <a:defRPr sz="1100">
                <a:latin typeface="+mn-lt"/>
                <a:ea typeface="+mn-ea"/>
                <a:cs typeface="+mn-cs"/>
              </a:defRPr>
            </a:lvl2pPr>
            <a:lvl3pPr indent="0">
              <a:defRPr sz="1100">
                <a:latin typeface="+mn-lt"/>
                <a:ea typeface="+mn-ea"/>
                <a:cs typeface="+mn-cs"/>
              </a:defRPr>
            </a:lvl3pPr>
            <a:lvl4pPr indent="0">
              <a:defRPr sz="1100">
                <a:latin typeface="+mn-lt"/>
                <a:ea typeface="+mn-ea"/>
                <a:cs typeface="+mn-cs"/>
              </a:defRPr>
            </a:lvl4pPr>
            <a:lvl5pPr indent="0">
              <a:defRPr sz="1100">
                <a:latin typeface="+mn-lt"/>
                <a:ea typeface="+mn-ea"/>
                <a:cs typeface="+mn-cs"/>
              </a:defRPr>
            </a:lvl5pPr>
            <a:lvl6pPr indent="0">
              <a:defRPr sz="1100">
                <a:latin typeface="+mn-lt"/>
                <a:ea typeface="+mn-ea"/>
                <a:cs typeface="+mn-cs"/>
              </a:defRPr>
            </a:lvl6pPr>
            <a:lvl7pPr indent="0">
              <a:defRPr sz="1100">
                <a:latin typeface="+mn-lt"/>
                <a:ea typeface="+mn-ea"/>
                <a:cs typeface="+mn-cs"/>
              </a:defRPr>
            </a:lvl7pPr>
            <a:lvl8pPr indent="0">
              <a:defRPr sz="1100">
                <a:latin typeface="+mn-lt"/>
                <a:ea typeface="+mn-ea"/>
                <a:cs typeface="+mn-cs"/>
              </a:defRPr>
            </a:lvl8pPr>
            <a:lvl9pPr indent="0">
              <a:defRPr sz="1100">
                <a:latin typeface="+mn-lt"/>
                <a:ea typeface="+mn-ea"/>
                <a:cs typeface="+mn-cs"/>
              </a:defRPr>
            </a:lvl9pPr>
          </a:lstStyle>
          <a:p>
            <a:pPr marL="80687" indent="-80687">
              <a:lnSpc>
                <a:spcPct val="110000"/>
              </a:lnSpc>
              <a:spcBef>
                <a:spcPts val="176"/>
              </a:spcBef>
              <a:spcAft>
                <a:spcPts val="176"/>
              </a:spcAft>
              <a:tabLst>
                <a:tab pos="80687" algn="l"/>
              </a:tabLst>
              <a:defRPr/>
            </a:pPr>
            <a:r>
              <a:rPr lang="en-US" sz="706" i="1" kern="0" dirty="0">
                <a:solidFill>
                  <a:srgbClr val="6D6E71"/>
                </a:solidFill>
                <a:latin typeface="Arial Narrow"/>
                <a:ea typeface="LF_Kai"/>
                <a:cs typeface="LF_Kai"/>
              </a:rPr>
              <a:t>Source: Eurohedge, September 2015 </a:t>
            </a:r>
          </a:p>
        </p:txBody>
      </p:sp>
      <p:graphicFrame>
        <p:nvGraphicFramePr>
          <p:cNvPr id="10" name="Chart 9"/>
          <p:cNvGraphicFramePr/>
          <p:nvPr>
            <p:extLst/>
          </p:nvPr>
        </p:nvGraphicFramePr>
        <p:xfrm>
          <a:off x="654289" y="3770460"/>
          <a:ext cx="7667235" cy="255494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1452224" y="3387008"/>
            <a:ext cx="2180765" cy="771106"/>
          </a:xfrm>
          <a:prstGeom prst="rect">
            <a:avLst/>
          </a:prstGeom>
          <a:solidFill>
            <a:schemeClr val="bg1"/>
          </a:solidFill>
          <a:ln w="3175">
            <a:solidFill>
              <a:srgbClr val="80808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27" dirty="0"/>
              <a:t>Hedge fund CAGR (2009 – 1H 2015): </a:t>
            </a:r>
            <a:r>
              <a:rPr lang="en-US" sz="927" b="1" dirty="0"/>
              <a:t>5.1%</a:t>
            </a:r>
          </a:p>
          <a:p>
            <a:r>
              <a:rPr lang="en-US" sz="927" dirty="0"/>
              <a:t>UCITS funds CAGR (2009 – 1H 2015): </a:t>
            </a:r>
            <a:r>
              <a:rPr lang="en-US" sz="927" b="1" dirty="0"/>
              <a:t>45.2%</a:t>
            </a:r>
          </a:p>
        </p:txBody>
      </p:sp>
      <p:sp>
        <p:nvSpPr>
          <p:cNvPr id="11" name="Title 3"/>
          <p:cNvSpPr txBox="1">
            <a:spLocks/>
          </p:cNvSpPr>
          <p:nvPr/>
        </p:nvSpPr>
        <p:spPr>
          <a:xfrm>
            <a:off x="70047" y="108925"/>
            <a:ext cx="7531756" cy="100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134B8E"/>
                </a:solidFill>
                <a:latin typeface="Trebuchet MS" panose="020B0603020202020204" pitchFamily="34" charset="0"/>
                <a:ea typeface="+mj-ea"/>
                <a:cs typeface="+mj-cs"/>
              </a:defRPr>
            </a:lvl1pPr>
          </a:lstStyle>
          <a:p>
            <a:r>
              <a:rPr lang="en-GB" dirty="0" smtClean="0"/>
              <a:t>The attraction of UCITS funds</a:t>
            </a:r>
            <a:endParaRPr lang="en-GB" dirty="0"/>
          </a:p>
        </p:txBody>
      </p:sp>
    </p:spTree>
    <p:extLst>
      <p:ext uri="{BB962C8B-B14F-4D97-AF65-F5344CB8AC3E}">
        <p14:creationId xmlns:p14="http://schemas.microsoft.com/office/powerpoint/2010/main" val="301526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92" y="3826809"/>
            <a:ext cx="4113111" cy="252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6"/>
          <p:cNvSpPr txBox="1">
            <a:spLocks noChangeArrowheads="1"/>
          </p:cNvSpPr>
          <p:nvPr>
            <p:custDataLst>
              <p:tags r:id="rId1"/>
            </p:custDataLst>
          </p:nvPr>
        </p:nvSpPr>
        <p:spPr bwMode="gray">
          <a:xfrm>
            <a:off x="248267" y="1212391"/>
            <a:ext cx="8539597" cy="253935"/>
          </a:xfrm>
          <a:prstGeom prst="rect">
            <a:avLst/>
          </a:prstGeom>
          <a:noFill/>
          <a:ln w="9525" cmpd="sng">
            <a:noFill/>
            <a:prstDash val="solid"/>
            <a:miter lim="800000"/>
            <a:headEnd/>
            <a:tailEnd/>
          </a:ln>
          <a:effectLst/>
        </p:spPr>
        <p:txBody>
          <a:bodyPr wrap="square" lIns="0" tIns="0" rIns="0" bIns="0" anchor="t">
            <a:noAutofit/>
          </a:bodyPr>
          <a:lstStyle/>
          <a:p>
            <a:pPr fontAlgn="t">
              <a:lnSpc>
                <a:spcPct val="110000"/>
              </a:lnSpc>
              <a:spcBef>
                <a:spcPts val="529"/>
              </a:spcBef>
              <a:defRPr/>
            </a:pPr>
            <a:r>
              <a:rPr lang="en-GB" sz="1550" b="1" dirty="0">
                <a:solidFill>
                  <a:srgbClr val="134B8E"/>
                </a:solidFill>
                <a:latin typeface="Trebuchet MS" panose="020B0603020202020204" pitchFamily="34" charset="0"/>
                <a:ea typeface="+mj-ea"/>
                <a:cs typeface="+mj-cs"/>
              </a:rPr>
              <a:t>Supply and demand factors influencing the development of the UCITS Absolute return sector </a:t>
            </a:r>
            <a:endParaRPr lang="en-US" sz="1550" b="1" dirty="0">
              <a:solidFill>
                <a:srgbClr val="134B8E"/>
              </a:solidFill>
              <a:latin typeface="Trebuchet MS" panose="020B0603020202020204" pitchFamily="34" charset="0"/>
              <a:ea typeface="+mj-ea"/>
              <a:cs typeface="+mj-cs"/>
            </a:endParaRPr>
          </a:p>
        </p:txBody>
      </p:sp>
      <p:sp>
        <p:nvSpPr>
          <p:cNvPr id="18" name="Rectangle 4"/>
          <p:cNvSpPr>
            <a:spLocks noChangeArrowheads="1"/>
          </p:cNvSpPr>
          <p:nvPr>
            <p:custDataLst>
              <p:tags r:id="rId2"/>
            </p:custDataLst>
          </p:nvPr>
        </p:nvSpPr>
        <p:spPr bwMode="gray">
          <a:xfrm>
            <a:off x="269551" y="1591456"/>
            <a:ext cx="8470189" cy="1815291"/>
          </a:xfrm>
          <a:prstGeom prst="rect">
            <a:avLst/>
          </a:prstGeom>
          <a:noFill/>
          <a:ln w="6350">
            <a:noFill/>
            <a:miter lim="800000"/>
            <a:headEnd/>
            <a:tailEnd/>
          </a:ln>
          <a:effectLst/>
        </p:spPr>
        <p:txBody>
          <a:bodyPr wrap="square" lIns="0" tIns="0" rIns="0" bIns="0" anchor="t">
            <a:noAutofit/>
          </a:bodyPr>
          <a:lstStyle/>
          <a:p>
            <a:pPr marL="285750" indent="-285750">
              <a:lnSpc>
                <a:spcPct val="110000"/>
              </a:lnSpc>
              <a:spcBef>
                <a:spcPts val="176"/>
              </a:spcBef>
              <a:spcAft>
                <a:spcPts val="176"/>
              </a:spcAft>
              <a:buClr>
                <a:srgbClr val="134B8E"/>
              </a:buClr>
              <a:buSzPct val="92000"/>
              <a:buFont typeface="Wingdings" panose="05000000000000000000" pitchFamily="2" charset="2"/>
              <a:buChar char="§"/>
            </a:pPr>
            <a:r>
              <a:rPr lang="en-GB" sz="1450" dirty="0">
                <a:solidFill>
                  <a:srgbClr val="134B8E"/>
                </a:solidFill>
                <a:latin typeface="Trebuchet MS" panose="020B0603020202020204" pitchFamily="34" charset="0"/>
                <a:ea typeface="+mj-ea"/>
                <a:cs typeface="+mj-cs"/>
              </a:rPr>
              <a:t>The </a:t>
            </a:r>
            <a:r>
              <a:rPr lang="en-GB" sz="1450" dirty="0" smtClean="0">
                <a:solidFill>
                  <a:srgbClr val="134B8E"/>
                </a:solidFill>
                <a:latin typeface="Trebuchet MS" panose="020B0603020202020204" pitchFamily="34" charset="0"/>
                <a:ea typeface="+mj-ea"/>
                <a:cs typeface="+mj-cs"/>
              </a:rPr>
              <a:t>financial crisis </a:t>
            </a:r>
            <a:r>
              <a:rPr lang="en-GB" sz="1450" dirty="0">
                <a:solidFill>
                  <a:srgbClr val="134B8E"/>
                </a:solidFill>
                <a:latin typeface="Trebuchet MS" panose="020B0603020202020204" pitchFamily="34" charset="0"/>
                <a:ea typeface="+mj-ea"/>
                <a:cs typeface="+mj-cs"/>
              </a:rPr>
              <a:t>highlighted the fragility of the traditional hedge fund business model  </a:t>
            </a:r>
          </a:p>
          <a:p>
            <a:pPr marL="285750" indent="-285750">
              <a:lnSpc>
                <a:spcPct val="110000"/>
              </a:lnSpc>
              <a:spcBef>
                <a:spcPts val="176"/>
              </a:spcBef>
              <a:spcAft>
                <a:spcPts val="176"/>
              </a:spcAft>
              <a:buClr>
                <a:srgbClr val="134B8E"/>
              </a:buClr>
              <a:buSzPct val="92000"/>
              <a:buFont typeface="Wingdings" panose="05000000000000000000" pitchFamily="2" charset="2"/>
              <a:buChar char="§"/>
            </a:pPr>
            <a:r>
              <a:rPr lang="en-GB" sz="1450" dirty="0">
                <a:solidFill>
                  <a:srgbClr val="134B8E"/>
                </a:solidFill>
                <a:latin typeface="Trebuchet MS" panose="020B0603020202020204" pitchFamily="34" charset="0"/>
                <a:ea typeface="+mj-ea"/>
                <a:cs typeface="+mj-cs"/>
              </a:rPr>
              <a:t>The prolonged negotiation of the AIFM Directive created considerable uncertainty around marketing  </a:t>
            </a:r>
          </a:p>
          <a:p>
            <a:pPr marL="285750" indent="-285750">
              <a:lnSpc>
                <a:spcPct val="110000"/>
              </a:lnSpc>
              <a:spcBef>
                <a:spcPts val="176"/>
              </a:spcBef>
              <a:spcAft>
                <a:spcPts val="176"/>
              </a:spcAft>
              <a:buClr>
                <a:srgbClr val="134B8E"/>
              </a:buClr>
              <a:buSzPct val="92000"/>
              <a:buFont typeface="Wingdings" panose="05000000000000000000" pitchFamily="2" charset="2"/>
              <a:buChar char="§"/>
            </a:pPr>
            <a:r>
              <a:rPr lang="en-GB" sz="1450" dirty="0">
                <a:solidFill>
                  <a:srgbClr val="134B8E"/>
                </a:solidFill>
                <a:latin typeface="Trebuchet MS" panose="020B0603020202020204" pitchFamily="34" charset="0"/>
                <a:ea typeface="+mj-ea"/>
                <a:cs typeface="+mj-cs"/>
              </a:rPr>
              <a:t>Fund governance became a more prominent priority for investors</a:t>
            </a:r>
          </a:p>
          <a:p>
            <a:pPr marL="285750" indent="-285750">
              <a:lnSpc>
                <a:spcPct val="110000"/>
              </a:lnSpc>
              <a:spcBef>
                <a:spcPts val="176"/>
              </a:spcBef>
              <a:spcAft>
                <a:spcPts val="176"/>
              </a:spcAft>
              <a:buClr>
                <a:srgbClr val="134B8E"/>
              </a:buClr>
              <a:buSzPct val="92000"/>
              <a:buFont typeface="Wingdings" panose="05000000000000000000" pitchFamily="2" charset="2"/>
              <a:buChar char="§"/>
            </a:pPr>
            <a:r>
              <a:rPr lang="en-GB" sz="1450" dirty="0">
                <a:solidFill>
                  <a:srgbClr val="134B8E"/>
                </a:solidFill>
                <a:latin typeface="Trebuchet MS" panose="020B0603020202020204" pitchFamily="34" charset="0"/>
                <a:ea typeface="+mj-ea"/>
                <a:cs typeface="+mj-cs"/>
              </a:rPr>
              <a:t>During the </a:t>
            </a:r>
            <a:r>
              <a:rPr lang="en-GB" sz="1450" dirty="0" smtClean="0">
                <a:solidFill>
                  <a:srgbClr val="134B8E"/>
                </a:solidFill>
                <a:latin typeface="Trebuchet MS" panose="020B0603020202020204" pitchFamily="34" charset="0"/>
                <a:ea typeface="+mj-ea"/>
                <a:cs typeface="+mj-cs"/>
              </a:rPr>
              <a:t>financial crisis </a:t>
            </a:r>
            <a:r>
              <a:rPr lang="en-GB" sz="1450" dirty="0">
                <a:solidFill>
                  <a:srgbClr val="134B8E"/>
                </a:solidFill>
                <a:latin typeface="Trebuchet MS" panose="020B0603020202020204" pitchFamily="34" charset="0"/>
                <a:ea typeface="+mj-ea"/>
                <a:cs typeface="+mj-cs"/>
              </a:rPr>
              <a:t>fund of hedge funds suffered significant outflows – several sought to tap the UCITS investor base to replenish these funds </a:t>
            </a:r>
          </a:p>
          <a:p>
            <a:pPr marL="285750" indent="-285750">
              <a:lnSpc>
                <a:spcPct val="110000"/>
              </a:lnSpc>
              <a:spcBef>
                <a:spcPts val="176"/>
              </a:spcBef>
              <a:spcAft>
                <a:spcPts val="176"/>
              </a:spcAft>
              <a:buClr>
                <a:srgbClr val="134B8E"/>
              </a:buClr>
              <a:buSzPct val="92000"/>
              <a:buFont typeface="Wingdings" panose="05000000000000000000" pitchFamily="2" charset="2"/>
              <a:buChar char="§"/>
            </a:pPr>
            <a:r>
              <a:rPr lang="en-GB" sz="1450" dirty="0">
                <a:solidFill>
                  <a:srgbClr val="134B8E"/>
                </a:solidFill>
                <a:latin typeface="Trebuchet MS" panose="020B0603020202020204" pitchFamily="34" charset="0"/>
                <a:ea typeface="+mj-ea"/>
                <a:cs typeface="+mj-cs"/>
              </a:rPr>
              <a:t>Absolute return funds represented an unmet need for existing UCITS investors  </a:t>
            </a:r>
            <a:endParaRPr lang="fr-FR" sz="1450" dirty="0">
              <a:solidFill>
                <a:srgbClr val="134B8E"/>
              </a:solidFill>
              <a:latin typeface="Trebuchet MS" panose="020B0603020202020204" pitchFamily="34" charset="0"/>
              <a:ea typeface="+mj-ea"/>
              <a:cs typeface="+mj-cs"/>
            </a:endParaRPr>
          </a:p>
        </p:txBody>
      </p:sp>
      <p:sp>
        <p:nvSpPr>
          <p:cNvPr id="8" name="Text Box 6"/>
          <p:cNvSpPr txBox="1">
            <a:spLocks noChangeArrowheads="1"/>
          </p:cNvSpPr>
          <p:nvPr>
            <p:custDataLst>
              <p:tags r:id="rId3"/>
            </p:custDataLst>
          </p:nvPr>
        </p:nvSpPr>
        <p:spPr bwMode="gray">
          <a:xfrm>
            <a:off x="193861" y="3631403"/>
            <a:ext cx="7639071" cy="205067"/>
          </a:xfrm>
          <a:prstGeom prst="rect">
            <a:avLst/>
          </a:prstGeom>
          <a:noFill/>
          <a:ln w="9525" cmpd="sng">
            <a:noFill/>
            <a:prstDash val="solid"/>
            <a:miter lim="800000"/>
            <a:headEnd/>
            <a:tailEnd/>
          </a:ln>
          <a:effectLst/>
        </p:spPr>
        <p:txBody>
          <a:bodyPr wrap="square" lIns="0" tIns="0" rIns="0" bIns="0" anchor="t">
            <a:noAutofit/>
          </a:bodyPr>
          <a:lstStyle/>
          <a:p>
            <a:pPr fontAlgn="t">
              <a:lnSpc>
                <a:spcPct val="110000"/>
              </a:lnSpc>
              <a:spcBef>
                <a:spcPts val="529"/>
              </a:spcBef>
              <a:defRPr/>
            </a:pPr>
            <a:r>
              <a:rPr lang="en-GB" sz="1200" b="1" dirty="0">
                <a:solidFill>
                  <a:srgbClr val="134B8E"/>
                </a:solidFill>
                <a:latin typeface="Trebuchet MS" panose="020B0603020202020204" pitchFamily="34" charset="0"/>
                <a:ea typeface="+mj-ea"/>
                <a:cs typeface="+mj-cs"/>
              </a:rPr>
              <a:t>The European investor base for </a:t>
            </a:r>
            <a:r>
              <a:rPr lang="en-GB" sz="1200" b="1" dirty="0" smtClean="0">
                <a:solidFill>
                  <a:srgbClr val="134B8E"/>
                </a:solidFill>
                <a:latin typeface="Trebuchet MS" panose="020B0603020202020204" pitchFamily="34" charset="0"/>
                <a:ea typeface="+mj-ea"/>
                <a:cs typeface="+mj-cs"/>
              </a:rPr>
              <a:t>offshore</a:t>
            </a:r>
            <a:r>
              <a:rPr lang="en-GB" sz="1200" b="1" dirty="0">
                <a:solidFill>
                  <a:srgbClr val="134B8E"/>
                </a:solidFill>
                <a:latin typeface="Trebuchet MS" panose="020B0603020202020204" pitchFamily="34" charset="0"/>
                <a:ea typeface="+mj-ea"/>
                <a:cs typeface="+mj-cs"/>
              </a:rPr>
              <a:t>, AIFMD and UCITS absolute return funds</a:t>
            </a:r>
            <a:endParaRPr lang="en-US" sz="1200" b="1" dirty="0">
              <a:solidFill>
                <a:srgbClr val="134B8E"/>
              </a:solidFill>
              <a:latin typeface="Trebuchet MS" panose="020B0603020202020204" pitchFamily="34" charset="0"/>
              <a:ea typeface="+mj-ea"/>
              <a:cs typeface="+mj-cs"/>
            </a:endParaRPr>
          </a:p>
        </p:txBody>
      </p:sp>
      <p:sp>
        <p:nvSpPr>
          <p:cNvPr id="11" name="Rectangle 4"/>
          <p:cNvSpPr>
            <a:spLocks noChangeArrowheads="1"/>
          </p:cNvSpPr>
          <p:nvPr>
            <p:custDataLst>
              <p:tags r:id="rId4"/>
            </p:custDataLst>
          </p:nvPr>
        </p:nvSpPr>
        <p:spPr bwMode="gray">
          <a:xfrm>
            <a:off x="5162995" y="4419034"/>
            <a:ext cx="3336687" cy="505332"/>
          </a:xfrm>
          <a:prstGeom prst="rect">
            <a:avLst/>
          </a:prstGeom>
          <a:noFill/>
          <a:ln w="6350">
            <a:noFill/>
            <a:miter lim="800000"/>
            <a:headEnd/>
            <a:tailEnd/>
          </a:ln>
          <a:effectLst/>
        </p:spPr>
        <p:txBody>
          <a:bodyPr wrap="square" lIns="0" tIns="0" rIns="0" bIns="0" anchor="t">
            <a:noAutofit/>
          </a:bodyPr>
          <a:lstStyle/>
          <a:p>
            <a:pPr>
              <a:lnSpc>
                <a:spcPct val="110000"/>
              </a:lnSpc>
              <a:spcBef>
                <a:spcPts val="176"/>
              </a:spcBef>
              <a:spcAft>
                <a:spcPts val="176"/>
              </a:spcAft>
              <a:buClr>
                <a:srgbClr val="88ABD5"/>
              </a:buClr>
              <a:buSzPct val="92000"/>
            </a:pPr>
            <a:r>
              <a:rPr lang="en-GB" sz="1400" dirty="0">
                <a:solidFill>
                  <a:srgbClr val="134B8E"/>
                </a:solidFill>
                <a:latin typeface="Trebuchet MS" panose="020B0603020202020204" pitchFamily="34" charset="0"/>
                <a:ea typeface="+mj-ea"/>
                <a:cs typeface="+mj-cs"/>
              </a:rPr>
              <a:t>Anecdotally managers generally observe low levels of </a:t>
            </a:r>
            <a:r>
              <a:rPr lang="en-GB" sz="1400" dirty="0" smtClean="0">
                <a:solidFill>
                  <a:srgbClr val="134B8E"/>
                </a:solidFill>
                <a:latin typeface="Trebuchet MS" panose="020B0603020202020204" pitchFamily="34" charset="0"/>
                <a:ea typeface="+mj-ea"/>
                <a:cs typeface="+mj-cs"/>
              </a:rPr>
              <a:t>cannibalisation </a:t>
            </a:r>
            <a:r>
              <a:rPr lang="en-GB" sz="1400" dirty="0">
                <a:solidFill>
                  <a:srgbClr val="134B8E"/>
                </a:solidFill>
                <a:latin typeface="Trebuchet MS" panose="020B0603020202020204" pitchFamily="34" charset="0"/>
                <a:ea typeface="+mj-ea"/>
                <a:cs typeface="+mj-cs"/>
              </a:rPr>
              <a:t>between offshore funds and their UCITS counterparts</a:t>
            </a:r>
          </a:p>
        </p:txBody>
      </p:sp>
      <p:sp>
        <p:nvSpPr>
          <p:cNvPr id="12" name="TextBox 11"/>
          <p:cNvSpPr txBox="1"/>
          <p:nvPr>
            <p:custDataLst>
              <p:tags r:id="rId5"/>
            </p:custDataLst>
          </p:nvPr>
        </p:nvSpPr>
        <p:spPr bwMode="gray">
          <a:xfrm>
            <a:off x="440192" y="6350403"/>
            <a:ext cx="7660620" cy="290208"/>
          </a:xfrm>
          <a:prstGeom prst="rect">
            <a:avLst/>
          </a:prstGeom>
          <a:noFill/>
          <a:effectLst/>
        </p:spPr>
        <p:txBody>
          <a:bodyPr vert="horz" wrap="square" lIns="0" tIns="0" rIns="0" bIns="0" rtlCol="0" anchor="t">
            <a:spAutoFit/>
          </a:bodyPr>
          <a:lstStyle>
            <a:defPPr>
              <a:defRPr lang="en-US"/>
            </a:defPPr>
            <a:lvl1pPr marL="0" indent="0">
              <a:defRPr sz="700" spc="50">
                <a:latin typeface="Arial Narrow" panose="020B0606020202030204" pitchFamily="34" charset="0"/>
                <a:ea typeface="+mn-ea"/>
                <a:cs typeface="+mn-cs"/>
              </a:defRPr>
            </a:lvl1pPr>
            <a:lvl2pPr indent="0">
              <a:defRPr sz="1100">
                <a:latin typeface="+mn-lt"/>
                <a:ea typeface="+mn-ea"/>
                <a:cs typeface="+mn-cs"/>
              </a:defRPr>
            </a:lvl2pPr>
            <a:lvl3pPr indent="0">
              <a:defRPr sz="1100">
                <a:latin typeface="+mn-lt"/>
                <a:ea typeface="+mn-ea"/>
                <a:cs typeface="+mn-cs"/>
              </a:defRPr>
            </a:lvl3pPr>
            <a:lvl4pPr indent="0">
              <a:defRPr sz="1100">
                <a:latin typeface="+mn-lt"/>
                <a:ea typeface="+mn-ea"/>
                <a:cs typeface="+mn-cs"/>
              </a:defRPr>
            </a:lvl4pPr>
            <a:lvl5pPr indent="0">
              <a:defRPr sz="1100">
                <a:latin typeface="+mn-lt"/>
                <a:ea typeface="+mn-ea"/>
                <a:cs typeface="+mn-cs"/>
              </a:defRPr>
            </a:lvl5pPr>
            <a:lvl6pPr indent="0">
              <a:defRPr sz="1100">
                <a:latin typeface="+mn-lt"/>
                <a:ea typeface="+mn-ea"/>
                <a:cs typeface="+mn-cs"/>
              </a:defRPr>
            </a:lvl6pPr>
            <a:lvl7pPr indent="0">
              <a:defRPr sz="1100">
                <a:latin typeface="+mn-lt"/>
                <a:ea typeface="+mn-ea"/>
                <a:cs typeface="+mn-cs"/>
              </a:defRPr>
            </a:lvl7pPr>
            <a:lvl8pPr indent="0">
              <a:defRPr sz="1100">
                <a:latin typeface="+mn-lt"/>
                <a:ea typeface="+mn-ea"/>
                <a:cs typeface="+mn-cs"/>
              </a:defRPr>
            </a:lvl8pPr>
            <a:lvl9pPr indent="0">
              <a:defRPr sz="1100">
                <a:latin typeface="+mn-lt"/>
                <a:ea typeface="+mn-ea"/>
                <a:cs typeface="+mn-cs"/>
              </a:defRPr>
            </a:lvl9pPr>
          </a:lstStyle>
          <a:p>
            <a:pPr>
              <a:lnSpc>
                <a:spcPct val="110000"/>
              </a:lnSpc>
              <a:spcBef>
                <a:spcPts val="176"/>
              </a:spcBef>
              <a:spcAft>
                <a:spcPts val="176"/>
              </a:spcAft>
              <a:tabLst>
                <a:tab pos="80687" algn="l"/>
              </a:tabLst>
              <a:defRPr/>
            </a:pPr>
            <a:r>
              <a:rPr lang="en-US" sz="706" i="1" kern="0" dirty="0">
                <a:solidFill>
                  <a:srgbClr val="6D6E71"/>
                </a:solidFill>
                <a:latin typeface="Arial Narrow"/>
                <a:ea typeface="LF_Kai"/>
                <a:cs typeface="LF_Kai"/>
              </a:rPr>
              <a:t>Source: Europe from A to U, JP Morgan July 2015</a:t>
            </a:r>
          </a:p>
          <a:p>
            <a:pPr>
              <a:lnSpc>
                <a:spcPct val="110000"/>
              </a:lnSpc>
              <a:spcBef>
                <a:spcPts val="176"/>
              </a:spcBef>
              <a:spcAft>
                <a:spcPts val="176"/>
              </a:spcAft>
              <a:tabLst>
                <a:tab pos="80687" algn="l"/>
              </a:tabLst>
              <a:defRPr/>
            </a:pPr>
            <a:r>
              <a:rPr lang="en-US" sz="706" i="1" kern="0" baseline="30000" dirty="0">
                <a:solidFill>
                  <a:srgbClr val="6D6E71"/>
                </a:solidFill>
                <a:latin typeface="Arial Narrow"/>
                <a:ea typeface="LF_Kai"/>
                <a:cs typeface="LF_Kai"/>
              </a:rPr>
              <a:t>* </a:t>
            </a:r>
            <a:r>
              <a:rPr lang="en-US" sz="706" i="1" kern="0" dirty="0">
                <a:solidFill>
                  <a:srgbClr val="6D6E71"/>
                </a:solidFill>
                <a:latin typeface="Arial Narrow"/>
                <a:ea typeface="LF_Kai"/>
                <a:cs typeface="LF_Kai"/>
              </a:rPr>
              <a:t>J.P. Morgan Capital Introduction and internal Legal Counsel, July 2015</a:t>
            </a:r>
          </a:p>
        </p:txBody>
      </p:sp>
      <p:sp>
        <p:nvSpPr>
          <p:cNvPr id="13" name="Title 3"/>
          <p:cNvSpPr txBox="1">
            <a:spLocks/>
          </p:cNvSpPr>
          <p:nvPr/>
        </p:nvSpPr>
        <p:spPr>
          <a:xfrm>
            <a:off x="70047" y="108925"/>
            <a:ext cx="7531756" cy="100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134B8E"/>
                </a:solidFill>
                <a:latin typeface="Trebuchet MS" panose="020B0603020202020204" pitchFamily="34" charset="0"/>
                <a:ea typeface="+mj-ea"/>
                <a:cs typeface="+mj-cs"/>
              </a:defRPr>
            </a:lvl1pPr>
          </a:lstStyle>
          <a:p>
            <a:r>
              <a:rPr lang="en-GB" dirty="0" smtClean="0"/>
              <a:t>The attraction of UCITS funds</a:t>
            </a:r>
            <a:endParaRPr lang="en-GB" dirty="0"/>
          </a:p>
        </p:txBody>
      </p:sp>
    </p:spTree>
    <p:extLst>
      <p:ext uri="{BB962C8B-B14F-4D97-AF65-F5344CB8AC3E}">
        <p14:creationId xmlns:p14="http://schemas.microsoft.com/office/powerpoint/2010/main" val="338168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258476" y="6350403"/>
            <a:ext cx="428318" cy="369332"/>
          </a:xfrm>
          <a:prstGeom prst="rect">
            <a:avLst/>
          </a:prstGeom>
          <a:solidFill>
            <a:schemeClr val="bg1"/>
          </a:solidFill>
        </p:spPr>
        <p:txBody>
          <a:bodyPr wrap="square" rtlCol="0">
            <a:spAutoFit/>
          </a:bodyPr>
          <a:lstStyle/>
          <a:p>
            <a:endParaRPr lang="en-GB" dirty="0"/>
          </a:p>
        </p:txBody>
      </p:sp>
      <p:sp>
        <p:nvSpPr>
          <p:cNvPr id="6" name="Title 3"/>
          <p:cNvSpPr txBox="1">
            <a:spLocks/>
          </p:cNvSpPr>
          <p:nvPr/>
        </p:nvSpPr>
        <p:spPr>
          <a:xfrm>
            <a:off x="70047" y="108925"/>
            <a:ext cx="7531756" cy="10076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134B8E"/>
                </a:solidFill>
                <a:latin typeface="Trebuchet MS" panose="020B0603020202020204" pitchFamily="34" charset="0"/>
                <a:ea typeface="+mj-ea"/>
                <a:cs typeface="+mj-cs"/>
              </a:defRPr>
            </a:lvl1pPr>
          </a:lstStyle>
          <a:p>
            <a:r>
              <a:rPr lang="en-GB" dirty="0" smtClean="0"/>
              <a:t>Basel III framework</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4134391479"/>
              </p:ext>
            </p:extLst>
          </p:nvPr>
        </p:nvGraphicFramePr>
        <p:xfrm>
          <a:off x="308007" y="1169069"/>
          <a:ext cx="8585735" cy="5525518"/>
        </p:xfrm>
        <a:graphic>
          <a:graphicData uri="http://schemas.openxmlformats.org/drawingml/2006/table">
            <a:tbl>
              <a:tblPr firstRow="1" firstCol="1" bandRow="1"/>
              <a:tblGrid>
                <a:gridCol w="749588"/>
                <a:gridCol w="7836147"/>
              </a:tblGrid>
              <a:tr h="408772">
                <a:tc>
                  <a:txBody>
                    <a:bodyPr/>
                    <a:lstStyle/>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Leverage</a:t>
                      </a:r>
                      <a:endPar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A non-risk-based </a:t>
                      </a: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leverage ratio</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that includes off-balance sheet exposures will serve as a backstop to risk-based capital requirements. Also designed to help contain system wide build-up of leverage.</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17544">
                <a:tc>
                  <a:txBody>
                    <a:bodyPr/>
                    <a:lstStyle/>
                    <a:p>
                      <a:pPr marL="0" indent="0"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Liquidity</a:t>
                      </a:r>
                      <a:endPar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Liquidity coverage ratio:</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The liquidity coverage ratio (LCR) will require banks to have sufficient high-quality liquid assets to withstand a 30-day stressed funding scenario that is specified by supervisors.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The net stable funding ratio</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(NSFR) is a longer-term structural ratio designed to address liquidity mismatches and reduce reliance on short-term wholesale funding. It covers the entire balance sheet and provides incentives for banks to use stable sources of funding.</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674299">
                <a:tc>
                  <a:txBody>
                    <a:bodyPr/>
                    <a:lstStyle/>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Capital </a:t>
                      </a:r>
                      <a:endPar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Quality and level of capital: </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Greater focus on common equity. The minimum will be raised to 4.5% of risk-weighted assets, after deductions.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Capital loss absorption at the point of non-viability: </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Contractual</a:t>
                      </a: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terms of capital instruments will include a clause that allows ― at the discretion of the relevant authority ― write-off or conversion to common shares if the bank is judged to be non-viable. This principle increases the contribution of the private sector to resolving future banking crises and thereby reduces moral hazard.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0" indent="0" algn="just" defTabSz="942975">
                        <a:lnSpc>
                          <a:spcPct val="110000"/>
                        </a:lnSpc>
                        <a:spcAft>
                          <a:spcPts val="0"/>
                        </a:spcAft>
                        <a:tabLs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Capital conservation buffer:</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Comprising common equity of 2.5% of risk-weighted assets, bringing the total common equity standard to 7%. Constraint on a bank’s discretionary distributions will be imposed when banks fall into the buffer range.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Countercyclical buffer:</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Imposed within a range of 0-2.5% comprising common equity, when authorities judge credit growth is resulting in an unacceptable build-up of systematic risk.</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07604">
                <a:tc>
                  <a:txBody>
                    <a:bodyPr/>
                    <a:lstStyle/>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Risk coverage</a:t>
                      </a:r>
                      <a:endPar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Securitisations:</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Strengthens the capital treatment for certain complex securitisations. Requires banks to conduct more rigorous credit analyses of externally rated securitisation exposures.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Trading book:</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Significantly higher capital for trading and derivatives activities, as well as complex securitisations held in the trading book. Introduction of a stressed value-at-risk framework to help mitigate </a:t>
                      </a:r>
                      <a:r>
                        <a:rPr lang="en-GB" sz="950" dirty="0" err="1">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procyclicality</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 capital charge for incremental risk that estimates the default and migration risks of </a:t>
                      </a:r>
                      <a:r>
                        <a:rPr lang="en-GB" sz="950" dirty="0" err="1">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unsecuritised</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credit products and takes liquidity into account.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Counterparty credit risk:</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Substantial strengthening of the counterparty credit risk framework. Includes: more stringent requirements for measuring exposure; capital incentives for banks to use central counterparties for derivatives; and higher capital for inter-financial sector exposures. </a:t>
                      </a:r>
                    </a:p>
                    <a:p>
                      <a:pPr algn="just">
                        <a:lnSpc>
                          <a:spcPct val="110000"/>
                        </a:lnSpc>
                        <a:spcAft>
                          <a:spcPts val="0"/>
                        </a:spcAft>
                      </a:pP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lnSpc>
                          <a:spcPct val="110000"/>
                        </a:lnSpc>
                        <a:spcAft>
                          <a:spcPts val="0"/>
                        </a:spcAft>
                      </a:pPr>
                      <a:r>
                        <a:rPr lang="en-GB" sz="950" b="1"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Bank exposures to central counterparties (CCPs): </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The Committee has proposed that trade exposures to a qualifying CCP will receive a 2% risk weight and default fund exposures to a qualifying CCP will be capitalised according to a risk-based method that consistently and simply estimates risk arising from such default fund</a:t>
                      </a:r>
                      <a:r>
                        <a:rPr lang="en-GB" sz="950" dirty="0" smtClean="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a:t>
                      </a:r>
                      <a:r>
                        <a:rPr lang="en-GB" sz="950" dirty="0">
                          <a:solidFill>
                            <a:srgbClr val="134B8E"/>
                          </a:solidFill>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28898" marR="2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4978068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ags/tag2.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3.xml><?xml version="1.0" encoding="utf-8"?>
<p:tagLst xmlns:a="http://schemas.openxmlformats.org/drawingml/2006/main" xmlns:r="http://schemas.openxmlformats.org/officeDocument/2006/relationships" xmlns:p="http://schemas.openxmlformats.org/presentationml/2006/main">
  <p:tag name="JPM_TEXT_SIZE" val="11"/>
</p:tagLst>
</file>

<file path=ppt/tags/tag4.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5.xml><?xml version="1.0" encoding="utf-8"?>
<p:tagLst xmlns:a="http://schemas.openxmlformats.org/drawingml/2006/main" xmlns:r="http://schemas.openxmlformats.org/officeDocument/2006/relationships" xmlns:p="http://schemas.openxmlformats.org/presentationml/2006/main">
  <p:tag name="JPM_TEXT_SIZE" val="11"/>
</p:tagLst>
</file>

<file path=ppt/tags/tag6.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IMA RE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IMA RE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1597</TotalTime>
  <Words>1069</Words>
  <Application>Microsoft Office PowerPoint</Application>
  <PresentationFormat>Předvádění na obrazovce (4:3)</PresentationFormat>
  <Paragraphs>193</Paragraphs>
  <Slides>14</Slides>
  <Notes>10</Notes>
  <HiddenSlides>0</HiddenSlides>
  <MMClips>0</MMClips>
  <ScaleCrop>false</ScaleCrop>
  <HeadingPairs>
    <vt:vector size="6" baseType="variant">
      <vt:variant>
        <vt:lpstr>Použitá písma</vt:lpstr>
      </vt:variant>
      <vt:variant>
        <vt:i4>12</vt:i4>
      </vt:variant>
      <vt:variant>
        <vt:lpstr>Motiv</vt:lpstr>
      </vt:variant>
      <vt:variant>
        <vt:i4>3</vt:i4>
      </vt:variant>
      <vt:variant>
        <vt:lpstr>Nadpisy snímků</vt:lpstr>
      </vt:variant>
      <vt:variant>
        <vt:i4>14</vt:i4>
      </vt:variant>
    </vt:vector>
  </HeadingPairs>
  <TitlesOfParts>
    <vt:vector size="29" baseType="lpstr">
      <vt:lpstr>MS PGothic</vt:lpstr>
      <vt:lpstr>Arial</vt:lpstr>
      <vt:lpstr>Arial Narrow</vt:lpstr>
      <vt:lpstr>Calibri</vt:lpstr>
      <vt:lpstr>Calibri Light</vt:lpstr>
      <vt:lpstr>Courier New</vt:lpstr>
      <vt:lpstr>Helvetica</vt:lpstr>
      <vt:lpstr>LF_Kai</vt:lpstr>
      <vt:lpstr>Times New Roman</vt:lpstr>
      <vt:lpstr>Trebuchet MS</vt:lpstr>
      <vt:lpstr>TrebuchetMS</vt:lpstr>
      <vt:lpstr>Wingdings</vt:lpstr>
      <vt:lpstr>Office Theme</vt:lpstr>
      <vt:lpstr>1_Custom Design</vt:lpstr>
      <vt:lpstr>Custom Design</vt:lpstr>
      <vt:lpstr>Prezentace aplikace PowerPoint</vt:lpstr>
      <vt:lpstr>Prezentace aplikace PowerPoint</vt:lpstr>
      <vt:lpstr>Prezentace aplikace PowerPoint</vt:lpstr>
      <vt:lpstr>Prezentace aplikace PowerPoint</vt:lpstr>
      <vt:lpstr>What are Liquid Alternatives?</vt:lpstr>
      <vt:lpstr>Prezentace aplikace PowerPoint</vt:lpstr>
      <vt:lpstr>Prezentace aplikace PowerPoint</vt:lpstr>
      <vt:lpstr>Prezentace aplikace PowerPoint</vt:lpstr>
      <vt:lpstr>Prezentace aplikace PowerPoint</vt:lpstr>
      <vt:lpstr>AIMA/S3 survey</vt:lpstr>
      <vt:lpstr>January 2016: Research report</vt:lpstr>
      <vt:lpstr>Prezentace aplikace PowerPoint</vt:lpstr>
      <vt:lpstr>Relationship changing</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Moran</dc:creator>
  <cp:lastModifiedBy>Jarmila Radová</cp:lastModifiedBy>
  <cp:revision>137</cp:revision>
  <cp:lastPrinted>2016-02-04T16:59:29Z</cp:lastPrinted>
  <dcterms:created xsi:type="dcterms:W3CDTF">2015-07-22T14:29:41Z</dcterms:created>
  <dcterms:modified xsi:type="dcterms:W3CDTF">2016-02-08T14:49:24Z</dcterms:modified>
</cp:coreProperties>
</file>