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38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73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01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6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09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83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1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63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7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8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45FAE-5727-46FB-A51C-3E59F9F82EA9}" type="datetimeFigureOut">
              <a:rPr lang="cs-CZ" smtClean="0"/>
              <a:t>8.2.2016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5EEB-F46A-4555-92A8-853572CA49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83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Cynismus a naivita </a:t>
            </a:r>
            <a:b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regulaci finančních trhů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856038"/>
            <a:ext cx="6858000" cy="1655762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zaměřením na distribuci finančních produktů</a:t>
            </a: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 Stuchlík, VŠE v Praze</a:t>
            </a:r>
            <a:b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února 2016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207698" y="3636963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008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Častá změna </a:t>
            </a:r>
            <a:b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regulatorního rámce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r>
              <a:rPr lang="cs-CZ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Penze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klíčový produkt pro stárnoucí populaci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Nepovedená penzijní reforma, 6 změn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během 2 let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Poradci ani klienti nevěří dlouhodobosti produktu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EIOPA 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PEPP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jako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alternativa pro kontinuitu?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135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3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Pohodlnost dohledu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Když něco neumím dohlížet, tak to omezím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čistá rizika (smrt) a jejich distribuce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Obyvatelstvo podpojištěno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(zátěž pro sociální systém)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ČR jsou až 4x dražší než v západní Evropě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MF ČR navrhne rozumný způsob regulace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ČNB nesmyslně doporučuje zakonzervovat kmeny velkých pojišťoven a omezit konkurenci, která by snížila ceny čistých rizik (komentář k novele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 Smutného)</a:t>
            </a:r>
          </a:p>
          <a:p>
            <a:pPr lvl="1"/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135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Méně je často více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135298"/>
            <a:ext cx="1643979" cy="586642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Množství transponované regulace z EU samo o sobě zvyšuje informační zátěž pro spotřebitele, nároky pro podnikání na finančních trzích a nároky na dohled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Neschopnost odolat lobbystickým tlakům regulovaných subjektů dále tuto zátěž zvyšuje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celý proces neúměrně prodlužuje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856038"/>
            <a:ext cx="6858000" cy="1655762"/>
          </a:xfrm>
        </p:spPr>
        <p:txBody>
          <a:bodyPr>
            <a:normAutofit/>
          </a:bodyPr>
          <a:lstStyle/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 Stuchlík, VŠE v Praze</a:t>
            </a:r>
            <a:b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února 2016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207698" y="3636963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008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Negativní jevy v (české) </a:t>
            </a:r>
            <a:b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regulaci finanční distribuce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zahlcení spotřebitele (EU)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Časová nepředvídatelnost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zběsilé dohánění lhůt (CZ)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Častá změna regulatorního rámce (CZ)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Pohodlnost dohledu (EU+CZ)</a:t>
            </a:r>
          </a:p>
          <a:p>
            <a:pPr marL="0" indent="0">
              <a:buNone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0010" y="627135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Pomozte mi prosím porozumět těmto trendům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8560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Abychom svou práci v distribuci</a:t>
            </a:r>
            <a:b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finančních produktů mohli</a:t>
            </a:r>
            <a:b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odvádět ještě lépe</a:t>
            </a:r>
          </a:p>
          <a:p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Děkuji.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1207698" y="3636963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008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Fincentrum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Založeno v dubnu 2000 Martinem Nejedlým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mnou jako internetový portál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Působí v ČR a na Slovensku, cca 2500 finančních poradců /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sprostredkovatelov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2015: 1,53 mld. Kč konsolidované tržby (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2015: největší Česko-Slovenský distributor hypoték (přes 30 mld. Kč)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Zodpovědný a „hodný“ finanční poradce</a:t>
            </a: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135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zahlcení spotřebitele: 2006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3880" t="10142" r="36579" b="3293"/>
          <a:stretch/>
        </p:blipFill>
        <p:spPr>
          <a:xfrm>
            <a:off x="707365" y="2416834"/>
            <a:ext cx="2523515" cy="34527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31170" t="7402" r="28680" b="6669"/>
          <a:stretch/>
        </p:blipFill>
        <p:spPr>
          <a:xfrm>
            <a:off x="3602419" y="2416834"/>
            <a:ext cx="2562902" cy="34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zahlcení spotřebitele: 2016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44690"/>
            <a:ext cx="1935901" cy="25879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20" y="1944690"/>
            <a:ext cx="1953984" cy="26019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2" y="1944690"/>
            <a:ext cx="1938432" cy="258792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74" y="1930676"/>
            <a:ext cx="1964175" cy="26019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65" y="4659614"/>
            <a:ext cx="1542180" cy="20713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20" y="4673628"/>
            <a:ext cx="1550366" cy="20573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04" y="4659613"/>
            <a:ext cx="1531488" cy="20713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10" y="4673628"/>
            <a:ext cx="1658981" cy="21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zahlcení spotřebitele: 2016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Snaha o maximální informovanost spotřebitele je většinou kontraproduktivní (nikdo to nečte)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Zvýšení nákladů na distribuci, které nakonec zaplatí spotřebitel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Digitalizace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 novela s minimální velikostí textu: informace mají 32 stran A4 (oproti původním 2 v roce 2006 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6-8 v roce 2014)</a:t>
            </a: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Obrázek 1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135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Časová </a:t>
            </a:r>
            <a:r>
              <a:rPr lang="cs-CZ" sz="40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nepředvídatelnost</a:t>
            </a: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zběsilé dohánění lhůt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Úpravu distribuce (životního) pojištění jsem řešil již s náměstkyní Klárou Hájkovou v roce 2009-2010: dosud není schválena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Nestabilita vlád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Silné lobbystické tlaky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Nepředvídatelnost podnikatelského prostředí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Vysoké náklady na přípravu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finančních institucí, zprostředkovatelů i dohledu</a:t>
            </a: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135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Časová nepředvídatelnost</a:t>
            </a:r>
            <a:b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zběsilé </a:t>
            </a:r>
            <a:r>
              <a:rPr lang="cs-CZ" sz="40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dohánění</a:t>
            </a:r>
            <a:r>
              <a:rPr lang="cs-CZ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lhůt</a:t>
            </a:r>
            <a:endParaRPr lang="cs-CZ" sz="4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707365" y="1817689"/>
            <a:ext cx="6787551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8650" y="2291452"/>
            <a:ext cx="7886700" cy="4351338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Krátká přechodná období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Zodpovědné proškolení distribuční sítě</a:t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6-12 měsíců od finálního znění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o úvěru:</a:t>
            </a:r>
          </a:p>
          <a:p>
            <a:pPr lvl="2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měsíce na zvýšení ZK z 200.000 Kč na 20 mil. Kč..?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bude vypadat regulace pojišťovnictví?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Již šestým rokem nevíme, co nás za půl roku čeká</a:t>
            </a:r>
          </a:p>
          <a:p>
            <a:pPr lvl="1"/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Snižování efektivity distribuce 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v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ícenáklady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ázek 4" descr="Logo-Fincentrum_velk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554" y="6135298"/>
            <a:ext cx="1643979" cy="5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239</Words>
  <Application>Microsoft Office PowerPoint</Application>
  <PresentationFormat>Předvádění na obrazovce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Motiv Office</vt:lpstr>
      <vt:lpstr>Cynismus a naivita  v regulaci finančních trhů</vt:lpstr>
      <vt:lpstr>Negativní jevy v (české)  regulaci finanční distribuce</vt:lpstr>
      <vt:lpstr>Pomozte mi prosím porozumět těmto trendům</vt:lpstr>
      <vt:lpstr>Fincentrum</vt:lpstr>
      <vt:lpstr>Informační zahlcení spotřebitele: 2006</vt:lpstr>
      <vt:lpstr>Informační zahlcení spotřebitele: 2016</vt:lpstr>
      <vt:lpstr>Informační zahlcení spotřebitele: 2016</vt:lpstr>
      <vt:lpstr>Časová nepředvídatelnost a zběsilé dohánění lhůt</vt:lpstr>
      <vt:lpstr>Časová nepředvídatelnost a zběsilé dohánění lhůt</vt:lpstr>
      <vt:lpstr>Častá změna  regulatorního rámce</vt:lpstr>
      <vt:lpstr>Pohodlnost dohledu</vt:lpstr>
      <vt:lpstr>Méně je často více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Stuchlík</dc:creator>
  <cp:lastModifiedBy>Jarmila Radová</cp:lastModifiedBy>
  <cp:revision>27</cp:revision>
  <cp:lastPrinted>2016-02-08T10:57:10Z</cp:lastPrinted>
  <dcterms:created xsi:type="dcterms:W3CDTF">2016-02-07T15:06:36Z</dcterms:created>
  <dcterms:modified xsi:type="dcterms:W3CDTF">2016-02-08T10:57:39Z</dcterms:modified>
</cp:coreProperties>
</file>