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Override2.xml" ContentType="application/vnd.openxmlformats-officedocument.themeOverride+xml"/>
  <Override PartName="/ppt/charts/colors2.xml" ContentType="application/vnd.ms-office.chartcolorstyle+xml"/>
  <Override PartName="/ppt/charts/style2.xml" ContentType="application/vnd.ms-office.chart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1.xml" ContentType="application/vnd.openxmlformats-officedocument.theme+xml"/>
  <Override PartName="/ppt/theme/themeOverride5.xml" ContentType="application/vnd.openxmlformats-officedocument.themeOverride+xml"/>
  <Override PartName="/ppt/charts/style5.xml" ContentType="application/vnd.ms-office.chartstyle+xml"/>
  <Override PartName="/ppt/theme/themeOverride4.xml" ContentType="application/vnd.openxmlformats-officedocument.themeOverride+xml"/>
  <Override PartName="/ppt/charts/colors5.xml" ContentType="application/vnd.ms-office.chartcolorstyle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-0.176253282395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0.429833915937089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680146673369479E-5"/>
                  <c:y val="-0.350350588731516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1992</c:v>
                </c:pt>
                <c:pt idx="1">
                  <c:v>2007</c:v>
                </c:pt>
                <c:pt idx="2">
                  <c:v>2013</c:v>
                </c:pt>
              </c:numCache>
            </c:numRef>
          </c:cat>
          <c:val>
            <c:numRef>
              <c:f>List1!$B$2:$B$4</c:f>
              <c:numCache>
                <c:formatCode>0.0%</c:formatCode>
                <c:ptCount val="3"/>
                <c:pt idx="0">
                  <c:v>0.217</c:v>
                </c:pt>
                <c:pt idx="1">
                  <c:v>0.85</c:v>
                </c:pt>
                <c:pt idx="2">
                  <c:v>0.64500000000000002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880828208"/>
        <c:axId val="-880827120"/>
      </c:areaChart>
      <c:catAx>
        <c:axId val="-88082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880827120"/>
        <c:crosses val="autoZero"/>
        <c:auto val="1"/>
        <c:lblAlgn val="ctr"/>
        <c:lblOffset val="100"/>
        <c:noMultiLvlLbl val="0"/>
      </c:catAx>
      <c:valAx>
        <c:axId val="-880827120"/>
        <c:scaling>
          <c:orientation val="minMax"/>
          <c:max val="1"/>
        </c:scaling>
        <c:delete val="1"/>
        <c:axPos val="l"/>
        <c:numFmt formatCode="0%" sourceLinked="0"/>
        <c:majorTickMark val="none"/>
        <c:minorTickMark val="none"/>
        <c:tickLblPos val="nextTo"/>
        <c:crossAx val="-880828208"/>
        <c:crosses val="autoZero"/>
        <c:crossBetween val="midCat"/>
        <c:minorUnit val="0.1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List1!$A$8:$A$13</c:f>
              <c:strCache>
                <c:ptCount val="6"/>
                <c:pt idx="0">
                  <c:v>EU</c:v>
                </c:pt>
                <c:pt idx="1">
                  <c:v>USA</c:v>
                </c:pt>
                <c:pt idx="2">
                  <c:v>Čína</c:v>
                </c:pt>
                <c:pt idx="3">
                  <c:v>Japonsko</c:v>
                </c:pt>
                <c:pt idx="4">
                  <c:v>Švýcarsko</c:v>
                </c:pt>
                <c:pt idx="5">
                  <c:v>Austrálie</c:v>
                </c:pt>
              </c:strCache>
            </c:strRef>
          </c:cat>
          <c:val>
            <c:numRef>
              <c:f>List1!$B$8:$B$13</c:f>
              <c:numCache>
                <c:formatCode>0.0%</c:formatCode>
                <c:ptCount val="6"/>
                <c:pt idx="0">
                  <c:v>0.64500000000000002</c:v>
                </c:pt>
                <c:pt idx="1">
                  <c:v>1.38</c:v>
                </c:pt>
                <c:pt idx="2">
                  <c:v>0.74</c:v>
                </c:pt>
                <c:pt idx="3">
                  <c:v>0.94</c:v>
                </c:pt>
                <c:pt idx="4">
                  <c:v>2.2799999999999998</c:v>
                </c:pt>
                <c:pt idx="5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27"/>
        <c:axId val="-877996880"/>
        <c:axId val="-877993616"/>
      </c:barChart>
      <c:catAx>
        <c:axId val="-87799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877993616"/>
        <c:crosses val="autoZero"/>
        <c:auto val="1"/>
        <c:lblAlgn val="ctr"/>
        <c:lblOffset val="100"/>
        <c:noMultiLvlLbl val="0"/>
      </c:catAx>
      <c:valAx>
        <c:axId val="-87799361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877996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1.0431957179668141E-17"/>
                  <c:y val="-5.20094562647755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3.309692671394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727828718672563E-17"/>
                  <c:y val="-3.309692671394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8.3455657437345127E-17"/>
                  <c:y val="9.4562647754137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1.6691131487469025E-16"/>
                  <c:y val="-4.2553191489361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List1!$A$16:$A$42</c:f>
              <c:strCache>
                <c:ptCount val="27"/>
                <c:pt idx="0">
                  <c:v>AT</c:v>
                </c:pt>
                <c:pt idx="1">
                  <c:v>BE</c:v>
                </c:pt>
                <c:pt idx="2">
                  <c:v>BG</c:v>
                </c:pt>
                <c:pt idx="3">
                  <c:v>CY</c:v>
                </c:pt>
                <c:pt idx="4">
                  <c:v>CZ</c:v>
                </c:pt>
                <c:pt idx="5">
                  <c:v>DE</c:v>
                </c:pt>
                <c:pt idx="6">
                  <c:v>DK</c:v>
                </c:pt>
                <c:pt idx="7">
                  <c:v>EE</c:v>
                </c:pt>
                <c:pt idx="8">
                  <c:v>EL</c:v>
                </c:pt>
                <c:pt idx="9">
                  <c:v>ES</c:v>
                </c:pt>
                <c:pt idx="10">
                  <c:v>FI</c:v>
                </c:pt>
                <c:pt idx="11">
                  <c:v>FR</c:v>
                </c:pt>
                <c:pt idx="12">
                  <c:v>HU</c:v>
                </c:pt>
                <c:pt idx="13">
                  <c:v>IE</c:v>
                </c:pt>
                <c:pt idx="14">
                  <c:v>IT</c:v>
                </c:pt>
                <c:pt idx="15">
                  <c:v>LT</c:v>
                </c:pt>
                <c:pt idx="16">
                  <c:v>LU</c:v>
                </c:pt>
                <c:pt idx="17">
                  <c:v>LV</c:v>
                </c:pt>
                <c:pt idx="18">
                  <c:v>MT</c:v>
                </c:pt>
                <c:pt idx="19">
                  <c:v>NL</c:v>
                </c:pt>
                <c:pt idx="20">
                  <c:v>PL</c:v>
                </c:pt>
                <c:pt idx="21">
                  <c:v>PT</c:v>
                </c:pt>
                <c:pt idx="22">
                  <c:v>RO</c:v>
                </c:pt>
                <c:pt idx="23">
                  <c:v>SE</c:v>
                </c:pt>
                <c:pt idx="24">
                  <c:v>SI</c:v>
                </c:pt>
                <c:pt idx="25">
                  <c:v>SK</c:v>
                </c:pt>
                <c:pt idx="26">
                  <c:v>UK</c:v>
                </c:pt>
              </c:strCache>
            </c:strRef>
          </c:cat>
          <c:val>
            <c:numRef>
              <c:f>List1!$B$16:$B$42</c:f>
              <c:numCache>
                <c:formatCode>0%</c:formatCode>
                <c:ptCount val="27"/>
                <c:pt idx="0">
                  <c:v>0.38</c:v>
                </c:pt>
                <c:pt idx="1">
                  <c:v>0.71</c:v>
                </c:pt>
                <c:pt idx="2">
                  <c:v>0.13</c:v>
                </c:pt>
                <c:pt idx="3">
                  <c:v>0.09</c:v>
                </c:pt>
                <c:pt idx="4">
                  <c:v>0.15</c:v>
                </c:pt>
                <c:pt idx="5">
                  <c:v>0.51</c:v>
                </c:pt>
                <c:pt idx="6">
                  <c:v>0.71</c:v>
                </c:pt>
                <c:pt idx="7">
                  <c:v>0.1</c:v>
                </c:pt>
                <c:pt idx="8">
                  <c:v>0.33</c:v>
                </c:pt>
                <c:pt idx="9">
                  <c:v>0.79</c:v>
                </c:pt>
                <c:pt idx="10">
                  <c:v>0.84</c:v>
                </c:pt>
                <c:pt idx="11">
                  <c:v>0.81</c:v>
                </c:pt>
                <c:pt idx="12">
                  <c:v>0.15</c:v>
                </c:pt>
                <c:pt idx="13">
                  <c:v>0.75</c:v>
                </c:pt>
                <c:pt idx="14">
                  <c:v>0.35</c:v>
                </c:pt>
                <c:pt idx="15">
                  <c:v>0.08</c:v>
                </c:pt>
                <c:pt idx="16">
                  <c:v>1.25</c:v>
                </c:pt>
                <c:pt idx="17">
                  <c:v>0.04</c:v>
                </c:pt>
                <c:pt idx="18">
                  <c:v>0.45</c:v>
                </c:pt>
                <c:pt idx="19">
                  <c:v>0.98</c:v>
                </c:pt>
                <c:pt idx="20">
                  <c:v>0.38</c:v>
                </c:pt>
                <c:pt idx="21">
                  <c:v>0.35</c:v>
                </c:pt>
                <c:pt idx="22">
                  <c:v>0.13</c:v>
                </c:pt>
                <c:pt idx="23">
                  <c:v>1.1200000000000001</c:v>
                </c:pt>
                <c:pt idx="24">
                  <c:v>0.15</c:v>
                </c:pt>
                <c:pt idx="25">
                  <c:v>0.06</c:v>
                </c:pt>
                <c:pt idx="26">
                  <c:v>1.21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overlap val="-27"/>
        <c:axId val="-877993072"/>
        <c:axId val="-877990896"/>
      </c:barChart>
      <c:catAx>
        <c:axId val="-87799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877990896"/>
        <c:crosses val="autoZero"/>
        <c:auto val="1"/>
        <c:lblAlgn val="ctr"/>
        <c:lblOffset val="100"/>
        <c:noMultiLvlLbl val="0"/>
      </c:catAx>
      <c:valAx>
        <c:axId val="-8779908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877993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List1!$B$45</c:f>
              <c:strCache>
                <c:ptCount val="1"/>
                <c:pt idx="0">
                  <c:v>Tržní kapitalizace trhu vyjádřená v % HDP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List1!$A$46:$A$49</c:f>
              <c:strCache>
                <c:ptCount val="4"/>
                <c:pt idx="0">
                  <c:v>DE</c:v>
                </c:pt>
                <c:pt idx="1">
                  <c:v>FR</c:v>
                </c:pt>
                <c:pt idx="2">
                  <c:v>ES</c:v>
                </c:pt>
                <c:pt idx="3">
                  <c:v>IT</c:v>
                </c:pt>
              </c:strCache>
            </c:strRef>
          </c:cat>
          <c:val>
            <c:numRef>
              <c:f>List1!$B$46:$B$49</c:f>
              <c:numCache>
                <c:formatCode>0%</c:formatCode>
                <c:ptCount val="4"/>
                <c:pt idx="0">
                  <c:v>0.51</c:v>
                </c:pt>
                <c:pt idx="1">
                  <c:v>0.81</c:v>
                </c:pt>
                <c:pt idx="2">
                  <c:v>0.79</c:v>
                </c:pt>
                <c:pt idx="3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8"/>
        <c:axId val="-877992528"/>
        <c:axId val="-877991440"/>
      </c:barChart>
      <c:lineChart>
        <c:grouping val="stacked"/>
        <c:varyColors val="0"/>
        <c:ser>
          <c:idx val="1"/>
          <c:order val="1"/>
          <c:tx>
            <c:strRef>
              <c:f>List1!$C$45</c:f>
              <c:strCache>
                <c:ptCount val="1"/>
                <c:pt idx="0">
                  <c:v>Průměrný denní zobchodovaný objem v mld. EUR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75000"/>
                </a:schemeClr>
              </a:solidFill>
              <a:ln w="127000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List1!$C$46:$C$49</c:f>
              <c:numCache>
                <c:formatCode>General</c:formatCode>
                <c:ptCount val="4"/>
                <c:pt idx="0">
                  <c:v>11.6</c:v>
                </c:pt>
                <c:pt idx="1">
                  <c:v>8.1</c:v>
                </c:pt>
                <c:pt idx="2">
                  <c:v>5.0999999999999996</c:v>
                </c:pt>
                <c:pt idx="3">
                  <c:v>4.5999999999999996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877994704"/>
        <c:axId val="-877995792"/>
      </c:lineChart>
      <c:catAx>
        <c:axId val="-87799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877991440"/>
        <c:crosses val="autoZero"/>
        <c:auto val="1"/>
        <c:lblAlgn val="ctr"/>
        <c:lblOffset val="100"/>
        <c:noMultiLvlLbl val="0"/>
      </c:catAx>
      <c:valAx>
        <c:axId val="-877991440"/>
        <c:scaling>
          <c:orientation val="minMax"/>
          <c:max val="0.85000000000000009"/>
          <c:min val="0.25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877992528"/>
        <c:crosses val="autoZero"/>
        <c:crossBetween val="between"/>
      </c:valAx>
      <c:valAx>
        <c:axId val="-877995792"/>
        <c:scaling>
          <c:orientation val="minMax"/>
          <c:max val="13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-877994704"/>
        <c:crosses val="max"/>
        <c:crossBetween val="between"/>
      </c:valAx>
      <c:catAx>
        <c:axId val="-877994704"/>
        <c:scaling>
          <c:orientation val="minMax"/>
        </c:scaling>
        <c:delete val="1"/>
        <c:axPos val="b"/>
        <c:majorTickMark val="out"/>
        <c:minorTickMark val="none"/>
        <c:tickLblPos val="nextTo"/>
        <c:crossAx val="-877995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550470330841934E-2"/>
          <c:y val="4.0459775973901851E-2"/>
          <c:w val="0.58592247495181227"/>
          <c:h val="0.759067054602670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List1!$B$58</c:f>
              <c:strCache>
                <c:ptCount val="1"/>
                <c:pt idx="0">
                  <c:v>Bankovní úvěry soukromého sektoru / HDP (v %) za rok 2013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List1!$A$59:$A$61</c:f>
              <c:strCache>
                <c:ptCount val="3"/>
                <c:pt idx="0">
                  <c:v>ČR</c:v>
                </c:pt>
                <c:pt idx="1">
                  <c:v>EU</c:v>
                </c:pt>
                <c:pt idx="2">
                  <c:v>USA</c:v>
                </c:pt>
              </c:strCache>
            </c:strRef>
          </c:cat>
          <c:val>
            <c:numRef>
              <c:f>List1!$B$59:$B$61</c:f>
              <c:numCache>
                <c:formatCode>0.0%</c:formatCode>
                <c:ptCount val="3"/>
                <c:pt idx="0">
                  <c:v>0.51300000000000001</c:v>
                </c:pt>
                <c:pt idx="1">
                  <c:v>1.008</c:v>
                </c:pt>
                <c:pt idx="2">
                  <c:v>1.92</c:v>
                </c:pt>
              </c:numCache>
            </c:numRef>
          </c:val>
        </c:ser>
        <c:ser>
          <c:idx val="1"/>
          <c:order val="1"/>
          <c:tx>
            <c:strRef>
              <c:f>List1!$C$58</c:f>
              <c:strCache>
                <c:ptCount val="1"/>
                <c:pt idx="0">
                  <c:v>Roční objem transakcí na akciovém trhu / tržní kapitalizace obchodovaných firem (v %) za rok 2013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List1!$A$59:$A$61</c:f>
              <c:strCache>
                <c:ptCount val="3"/>
                <c:pt idx="0">
                  <c:v>ČR</c:v>
                </c:pt>
                <c:pt idx="1">
                  <c:v>EU</c:v>
                </c:pt>
                <c:pt idx="2">
                  <c:v>USA</c:v>
                </c:pt>
              </c:strCache>
            </c:strRef>
          </c:cat>
          <c:val>
            <c:numRef>
              <c:f>List1!$C$59:$C$61</c:f>
              <c:numCache>
                <c:formatCode>0.0%</c:formatCode>
                <c:ptCount val="3"/>
                <c:pt idx="0">
                  <c:v>0.15</c:v>
                </c:pt>
                <c:pt idx="1">
                  <c:v>0.64500000000000002</c:v>
                </c:pt>
                <c:pt idx="2">
                  <c:v>1.38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9"/>
        <c:overlap val="-27"/>
        <c:axId val="-877149360"/>
        <c:axId val="-877146640"/>
      </c:barChart>
      <c:catAx>
        <c:axId val="-87714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877146640"/>
        <c:crosses val="autoZero"/>
        <c:auto val="1"/>
        <c:lblAlgn val="ctr"/>
        <c:lblOffset val="100"/>
        <c:noMultiLvlLbl val="0"/>
      </c:catAx>
      <c:valAx>
        <c:axId val="-877146640"/>
        <c:scaling>
          <c:orientation val="minMax"/>
          <c:max val="2.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87714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/>
      </a:pPr>
      <a:endParaRPr lang="cs-CZ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0.06972</cdr:x>
      <cdr:y>0.48227</cdr:y>
    </cdr:from>
    <cdr:to>
      <cdr:x>0.96496</cdr:x>
      <cdr:y>0.48503</cdr:y>
    </cdr:to>
    <cdr:cxnSp macro="">
      <cdr:nvCxnSpPr>
        <cdr:cNvPr id="3" name="Přímá spojnice 2"/>
        <cdr:cNvCxnSpPr/>
      </cdr:nvCxnSpPr>
      <cdr:spPr>
        <a:xfrm xmlns:a="http://schemas.openxmlformats.org/drawingml/2006/main" flipV="1">
          <a:off x="389036" y="1777725"/>
          <a:ext cx="4995211" cy="1017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0.07025</cdr:x>
      <cdr:y>0.65698</cdr:y>
    </cdr:from>
    <cdr:to>
      <cdr:x>0.96549</cdr:x>
      <cdr:y>0.65974</cdr:y>
    </cdr:to>
    <cdr:cxnSp macro="">
      <cdr:nvCxnSpPr>
        <cdr:cNvPr id="4" name="Přímá spojnice 3"/>
        <cdr:cNvCxnSpPr/>
      </cdr:nvCxnSpPr>
      <cdr:spPr>
        <a:xfrm xmlns:a="http://schemas.openxmlformats.org/drawingml/2006/main" flipV="1">
          <a:off x="391993" y="2421737"/>
          <a:ext cx="4995211" cy="1017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bg2">
              <a:lumMod val="9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0.72505</cdr:x>
      <cdr:y>0.31883</cdr:y>
    </cdr:from>
    <cdr:to>
      <cdr:x>0.97713</cdr:x>
      <cdr:y>0.50942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4045610" y="1175268"/>
          <a:ext cx="1406543" cy="702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cs-CZ" sz="1000" dirty="0"/>
            <a:t>Maximální přínos</a:t>
          </a:r>
        </a:p>
        <a:p xmlns:a="http://schemas.openxmlformats.org/drawingml/2006/main">
          <a:pPr algn="r"/>
          <a:r>
            <a:rPr lang="cs-CZ" sz="1000" dirty="0"/>
            <a:t>kapitálového trhu</a:t>
          </a:r>
        </a:p>
        <a:p xmlns:a="http://schemas.openxmlformats.org/drawingml/2006/main">
          <a:pPr algn="r"/>
          <a:r>
            <a:rPr lang="cs-CZ" sz="1000" dirty="0"/>
            <a:t>na HDP</a:t>
          </a:r>
          <a:r>
            <a:rPr lang="cs-CZ" sz="1000" baseline="0" dirty="0"/>
            <a:t> per capita dle BIS</a:t>
          </a:r>
          <a:endParaRPr lang="cs-CZ" sz="1000" dirty="0"/>
        </a:p>
      </cdr:txBody>
    </cdr:sp>
  </cdr:relSizeAnchor>
  <cdr:relSizeAnchor xmlns:cdr="http://schemas.openxmlformats.org/drawingml/2006/chartDrawing">
    <cdr:from>
      <cdr:x>0.72856</cdr:x>
      <cdr:y>0.50369</cdr:y>
    </cdr:from>
    <cdr:to>
      <cdr:x>0.98064</cdr:x>
      <cdr:y>0.68576</cdr:y>
    </cdr:to>
    <cdr:sp macro="" textlink="">
      <cdr:nvSpPr>
        <cdr:cNvPr id="6" name="TextovéPole 1"/>
        <cdr:cNvSpPr txBox="1"/>
      </cdr:nvSpPr>
      <cdr:spPr>
        <a:xfrm xmlns:a="http://schemas.openxmlformats.org/drawingml/2006/main">
          <a:off x="4065163" y="1856692"/>
          <a:ext cx="1406542" cy="671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/>
            <a:t>Maximální přínos</a:t>
          </a:r>
        </a:p>
        <a:p xmlns:a="http://schemas.openxmlformats.org/drawingml/2006/main">
          <a:pPr algn="r"/>
          <a:r>
            <a:rPr lang="cs-CZ" sz="1000"/>
            <a:t>bankovních úvěrů</a:t>
          </a:r>
        </a:p>
        <a:p xmlns:a="http://schemas.openxmlformats.org/drawingml/2006/main">
          <a:pPr algn="r"/>
          <a:r>
            <a:rPr lang="cs-CZ" sz="1000"/>
            <a:t>na HDP</a:t>
          </a:r>
          <a:r>
            <a:rPr lang="cs-CZ" sz="1000" baseline="0"/>
            <a:t> per capita dle BIS</a:t>
          </a:r>
          <a:endParaRPr lang="cs-CZ" sz="10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52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5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45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94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08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56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84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55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10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38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D2C8A-ED49-45EC-8C56-05D1F092CE62}" type="datetimeFigureOut">
              <a:rPr lang="cs-CZ" smtClean="0"/>
              <a:t>1. 2. 2016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295FD-2372-473C-87F0-F4D05052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3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Dopady CMU na reálnou ekonomiku a související změny ve fungování finančního trhu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96862"/>
            <a:ext cx="9144000" cy="1060938"/>
          </a:xfrm>
        </p:spPr>
        <p:txBody>
          <a:bodyPr/>
          <a:lstStyle/>
          <a:p>
            <a:r>
              <a:rPr lang="cs-CZ" dirty="0" smtClean="0"/>
              <a:t>Rozvoj a inovace finančních produktů 2016</a:t>
            </a:r>
          </a:p>
          <a:p>
            <a:r>
              <a:rPr lang="cs-CZ" b="1" dirty="0" smtClean="0"/>
              <a:t>10/2/2016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7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kapitálového trhu pro EU 1/2</a:t>
            </a:r>
            <a:endParaRPr lang="cs-CZ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573808454"/>
              </p:ext>
            </p:extLst>
          </p:nvPr>
        </p:nvGraphicFramePr>
        <p:xfrm>
          <a:off x="595923" y="2562836"/>
          <a:ext cx="5124938" cy="4087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bdélník 7"/>
          <p:cNvSpPr/>
          <p:nvPr/>
        </p:nvSpPr>
        <p:spPr>
          <a:xfrm>
            <a:off x="6219093" y="1804939"/>
            <a:ext cx="51347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Tržní kapitalizace kapitálových trhů EU 28 (v % HDP)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význam kapitálového trhu Evropské unie roste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dlouhodobě by jeho význam měl přirozeně růst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porovnání se zbytkem světových ekonomik zaostáváme</a:t>
            </a:r>
            <a:endParaRPr lang="cs-CZ" dirty="0"/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867673580"/>
              </p:ext>
            </p:extLst>
          </p:nvPr>
        </p:nvGraphicFramePr>
        <p:xfrm>
          <a:off x="6219093" y="3282267"/>
          <a:ext cx="5134707" cy="336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0207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kapitálového trhu pro EU 2/2</a:t>
            </a:r>
            <a:endParaRPr lang="cs-CZ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01356702"/>
              </p:ext>
            </p:extLst>
          </p:nvPr>
        </p:nvGraphicFramePr>
        <p:xfrm>
          <a:off x="516255" y="1453662"/>
          <a:ext cx="11136483" cy="189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594800346"/>
              </p:ext>
            </p:extLst>
          </p:nvPr>
        </p:nvGraphicFramePr>
        <p:xfrm>
          <a:off x="516255" y="3540369"/>
          <a:ext cx="5579745" cy="307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bdélník 3"/>
          <p:cNvSpPr/>
          <p:nvPr/>
        </p:nvSpPr>
        <p:spPr>
          <a:xfrm>
            <a:off x="6674338" y="3606384"/>
            <a:ext cx="497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Porovnání velikosti kapitálových trhů jednotlivých ekonomik EU (v % HDP) za rok 2013.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vysoká fragmentace mezi jednotlivými trhy různorodý přístup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01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CMU změnit? 1/2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38" y="2711938"/>
            <a:ext cx="5515708" cy="2664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106379069"/>
              </p:ext>
            </p:extLst>
          </p:nvPr>
        </p:nvGraphicFramePr>
        <p:xfrm>
          <a:off x="6096000" y="1690688"/>
          <a:ext cx="5579745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620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CMU změnit? 2/2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88" y="2414954"/>
            <a:ext cx="5985412" cy="302220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7323014" y="2275227"/>
            <a:ext cx="3474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Meziroční změna produktivity práce v USA a v zemích Eurozóny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02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financování SME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/>
          <a:srcRect l="8899"/>
          <a:stretch/>
        </p:blipFill>
        <p:spPr>
          <a:xfrm>
            <a:off x="515654" y="1941310"/>
            <a:ext cx="5222393" cy="3806091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103" y="1690688"/>
            <a:ext cx="3566469" cy="205400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407" y="1934025"/>
            <a:ext cx="1938696" cy="1810669"/>
          </a:xfrm>
          <a:prstGeom prst="rect">
            <a:avLst/>
          </a:prstGeom>
        </p:spPr>
      </p:pic>
      <p:sp>
        <p:nvSpPr>
          <p:cNvPr id="13" name="Textové pole 2"/>
          <p:cNvSpPr txBox="1">
            <a:spLocks noChangeArrowheads="1"/>
          </p:cNvSpPr>
          <p:nvPr/>
        </p:nvSpPr>
        <p:spPr bwMode="auto">
          <a:xfrm>
            <a:off x="8759384" y="1709535"/>
            <a:ext cx="521335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 28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ové pole 2"/>
          <p:cNvSpPr txBox="1">
            <a:spLocks noChangeArrowheads="1"/>
          </p:cNvSpPr>
          <p:nvPr/>
        </p:nvSpPr>
        <p:spPr bwMode="auto">
          <a:xfrm>
            <a:off x="6750680" y="1713160"/>
            <a:ext cx="438150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USA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407" y="4050282"/>
            <a:ext cx="5353393" cy="203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2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financování SME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5773"/>
            <a:ext cx="5523455" cy="2152075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449" y="1898294"/>
            <a:ext cx="4286885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délník 6"/>
          <p:cNvSpPr/>
          <p:nvPr/>
        </p:nvSpPr>
        <p:spPr>
          <a:xfrm>
            <a:off x="838200" y="1575128"/>
            <a:ext cx="53828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Neuspokojené žádosti SME o bankovní úvěr z celkového počtu žádostí za rok 2013 ve vybraných zemí Eurozóny.</a:t>
            </a:r>
            <a:endParaRPr lang="cs-CZ" dirty="0"/>
          </a:p>
        </p:txBody>
      </p:sp>
      <p:pic>
        <p:nvPicPr>
          <p:cNvPr id="8" name="Obrázek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" r="2788"/>
          <a:stretch/>
        </p:blipFill>
        <p:spPr bwMode="auto">
          <a:xfrm>
            <a:off x="838200" y="4489094"/>
            <a:ext cx="3405554" cy="20195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4460003" y="5585322"/>
            <a:ext cx="24253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Úroky z úvěrů SME a velkých korporací v Eurozóně 2011 - 2015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7360138" y="4489094"/>
            <a:ext cx="39936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/>
              <a:t>% zcela či částečně neuspokojených žádostí o úvěrovou formu financování v rámci EU za období 2010 - 1011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14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kapitálového trhu na rozhodování SME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59827"/>
            <a:ext cx="4437185" cy="241235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38200" y="2052092"/>
            <a:ext cx="2741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Vývoj finančních ukazatelů firem po IPO (1992 – 2014)</a:t>
            </a:r>
            <a:endParaRPr lang="cs-CZ" dirty="0"/>
          </a:p>
        </p:txBody>
      </p:sp>
      <p:pic>
        <p:nvPicPr>
          <p:cNvPr id="8" name="Obrázek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" r="3562"/>
          <a:stretch/>
        </p:blipFill>
        <p:spPr bwMode="auto">
          <a:xfrm>
            <a:off x="6175326" y="3059827"/>
            <a:ext cx="4906889" cy="24123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6175326" y="2052092"/>
            <a:ext cx="3595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Investice do R&amp;D vyjádřené v % HDP hlavních světových ekonomik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34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změny?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 – </a:t>
            </a:r>
            <a:r>
              <a:rPr lang="cs-CZ" dirty="0" err="1" smtClean="0"/>
              <a:t>based</a:t>
            </a:r>
            <a:r>
              <a:rPr lang="cs-CZ" dirty="0" smtClean="0"/>
              <a:t> model zůstává</a:t>
            </a:r>
          </a:p>
          <a:p>
            <a:r>
              <a:rPr lang="cs-CZ" dirty="0" smtClean="0"/>
              <a:t>Vytvoření nových produktů mezibankovního trhu</a:t>
            </a:r>
          </a:p>
          <a:p>
            <a:r>
              <a:rPr lang="cs-CZ" dirty="0" smtClean="0"/>
              <a:t>Nutné zapojení investičních fondů a veřejných financí</a:t>
            </a:r>
          </a:p>
          <a:p>
            <a:r>
              <a:rPr lang="cs-CZ" dirty="0" smtClean="0"/>
              <a:t>Běžný investor změny nepozná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407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8605</TotalTime>
  <Words>245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Dopady CMU na reálnou ekonomiku a související změny ve fungování finančního trhu</vt:lpstr>
      <vt:lpstr>Význam kapitálového trhu pro EU 1/2</vt:lpstr>
      <vt:lpstr>Význam kapitálového trhu pro EU 2/2</vt:lpstr>
      <vt:lpstr>Co může CMU změnit? 1/2</vt:lpstr>
      <vt:lpstr>Co může CMU změnit? 2/2</vt:lpstr>
      <vt:lpstr>Možnosti financování SME</vt:lpstr>
      <vt:lpstr>Možnosti financování SME</vt:lpstr>
      <vt:lpstr>Vliv kapitálového trhu na rozhodování SME</vt:lpstr>
      <vt:lpstr>Reálné změny?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Dopady CMU na reálnou ekonomiku a související změny ve fungování finančního trhu</dc:title>
  <dc:creator>František Bostl</dc:creator>
  <cp:lastModifiedBy>František Bostl</cp:lastModifiedBy>
  <cp:revision>7</cp:revision>
  <dcterms:created xsi:type="dcterms:W3CDTF">2016-01-26T12:55:53Z</dcterms:created>
  <dcterms:modified xsi:type="dcterms:W3CDTF">2016-02-01T12:23:07Z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-1756359301</vt:i4>
  </property>
  <property fmtid="{D5CDD505-2E9C-101B-9397-08002B2CF9AE}" pid="3" name="_NewReviewCycle">
    <vt:lpwstr/>
  </property>
  <property fmtid="{D5CDD505-2E9C-101B-9397-08002B2CF9AE}" pid="4" name="_EmailSubject">
    <vt:lpwstr>Konference VŠE - další prezentace</vt:lpwstr>
  </property>
  <property fmtid="{D5CDD505-2E9C-101B-9397-08002B2CF9AE}" pid="5" name="_AuthorEmail">
    <vt:lpwstr>Dusan.Hradil@mfcr.cz</vt:lpwstr>
  </property>
  <property fmtid="{D5CDD505-2E9C-101B-9397-08002B2CF9AE}" pid="6" name="_AuthorEmailDisplayName">
    <vt:lpwstr>Hradil Dušan Ing.</vt:lpwstr>
  </property>
</Properties>
</file>