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26" r:id="rId2"/>
    <p:sldId id="397" r:id="rId3"/>
    <p:sldId id="447" r:id="rId4"/>
    <p:sldId id="412" r:id="rId5"/>
    <p:sldId id="448" r:id="rId6"/>
    <p:sldId id="420" r:id="rId7"/>
    <p:sldId id="408" r:id="rId8"/>
    <p:sldId id="449" r:id="rId9"/>
    <p:sldId id="416" r:id="rId10"/>
    <p:sldId id="450" r:id="rId11"/>
    <p:sldId id="421" r:id="rId12"/>
    <p:sldId id="418" r:id="rId13"/>
    <p:sldId id="422" r:id="rId14"/>
    <p:sldId id="446" r:id="rId15"/>
    <p:sldId id="435" r:id="rId16"/>
  </p:sldIdLst>
  <p:sldSz cx="9144000" cy="6858000" type="screen4x3"/>
  <p:notesSz cx="6669088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4A45"/>
    <a:srgbClr val="494045"/>
    <a:srgbClr val="4D4D4D"/>
    <a:srgbClr val="333333"/>
    <a:srgbClr val="003881"/>
    <a:srgbClr val="DEDFE0"/>
    <a:srgbClr val="D9E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90" autoAdjust="0"/>
    <p:restoredTop sz="75761" autoAdjust="0"/>
  </p:normalViewPr>
  <p:slideViewPr>
    <p:cSldViewPr>
      <p:cViewPr varScale="1">
        <p:scale>
          <a:sx n="87" d="100"/>
          <a:sy n="87" d="100"/>
        </p:scale>
        <p:origin x="-22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34" tIns="45217" rIns="90434" bIns="45217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34" tIns="45217" rIns="90434" bIns="45217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89083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34" tIns="45217" rIns="90434" bIns="45217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377363"/>
            <a:ext cx="289083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34" tIns="45217" rIns="90434" bIns="45217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F0B52DF0-21B0-443F-96CE-425359B9D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8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34" tIns="45217" rIns="90434" bIns="45217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34" tIns="45217" rIns="90434" bIns="45217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6775" y="739775"/>
            <a:ext cx="4935538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89475"/>
            <a:ext cx="5335588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34" tIns="45217" rIns="90434" bIns="452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89083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34" tIns="45217" rIns="90434" bIns="45217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377363"/>
            <a:ext cx="289083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34" tIns="45217" rIns="90434" bIns="45217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C499389-2E72-4F9C-B62A-391E6F012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27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k-SK" altLang="sk-SK" dirty="0" smtClean="0"/>
              <a:t>Účinnosť 1.4.2015: napríklad schválenie dodatkových vlastných zdrojov, zaradenie položiek vlastných zdrojov, špecifické parametre poisťovne pre výpočet SCR (USP), interný model, LTG opatrenia (</a:t>
            </a:r>
            <a:r>
              <a:rPr lang="sk-SK" altLang="sk-SK" dirty="0" err="1" smtClean="0"/>
              <a:t>párovacia</a:t>
            </a:r>
            <a:r>
              <a:rPr lang="sk-SK" altLang="sk-SK" dirty="0" smtClean="0"/>
              <a:t> korekcia, prechodné ustanovenia)</a:t>
            </a:r>
          </a:p>
          <a:p>
            <a:r>
              <a:rPr lang="sk-SK" altLang="sk-SK" dirty="0" smtClean="0"/>
              <a:t>Účinnosť 1.7.2015: odpočet účastí z vlastných zdrojov skupiny, výber metódy výpočtu solventnosti skupiny, rovnocennosť (</a:t>
            </a:r>
            <a:r>
              <a:rPr lang="sk-SK" altLang="sk-SK" dirty="0" err="1" smtClean="0"/>
              <a:t>tzv</a:t>
            </a:r>
            <a:r>
              <a:rPr lang="sk-SK" altLang="sk-SK" dirty="0" smtClean="0"/>
              <a:t> ekvivalencia), špecifické parametre skupiny, prechodné ustanovenia pre skupiny</a:t>
            </a:r>
          </a:p>
          <a:p>
            <a:r>
              <a:rPr lang="sk-SK" altLang="sk-SK" dirty="0" err="1" smtClean="0"/>
              <a:t>Schvalenie</a:t>
            </a:r>
            <a:r>
              <a:rPr lang="sk-SK" altLang="sk-SK" dirty="0" smtClean="0"/>
              <a:t> DA: </a:t>
            </a:r>
            <a:r>
              <a:rPr lang="sk-SK" altLang="sk-SK" dirty="0" err="1" smtClean="0"/>
              <a:t>podla</a:t>
            </a:r>
            <a:r>
              <a:rPr lang="sk-SK" altLang="sk-SK" dirty="0" smtClean="0"/>
              <a:t> </a:t>
            </a:r>
            <a:r>
              <a:rPr lang="sk-SK" altLang="sk-SK" dirty="0" err="1" smtClean="0"/>
              <a:t>clanku</a:t>
            </a:r>
            <a:r>
              <a:rPr lang="sk-SK" altLang="sk-SK" baseline="0" dirty="0" smtClean="0"/>
              <a:t> 290 ods. 2 </a:t>
            </a:r>
            <a:r>
              <a:rPr lang="sk-SK" altLang="sk-SK" baseline="0" dirty="0" err="1" smtClean="0"/>
              <a:t>pism</a:t>
            </a:r>
            <a:r>
              <a:rPr lang="sk-SK" altLang="sk-SK" baseline="0" dirty="0" smtClean="0"/>
              <a:t>. b) Zmluvy o Európskej únii a Zmluvy o fungovaní Európskej únie delegovaný právny akt môže nadobudnúť účinnosť, len ak Európsky parlament alebo Rada nevznesú žiadne námietky v lehote stanovenej legislatívnym aktom.</a:t>
            </a:r>
            <a:endParaRPr lang="sk-SK" altLang="sk-SK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4D662C-889C-4D73-A224-0BA3AF773768}" type="slidenum">
              <a:rPr lang="en-US" altLang="sk-SK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sk-S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k-SK" altLang="sk-SK" smtClean="0"/>
              <a:t>Priioritou pri prijímaní TS budú TS týkajúce sa schvaľovacieho procesu a TS pre kapitálové požiadavky (Pilier I)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DE1C3C-D7B5-4549-8A99-6F6301E2AFBD}" type="slidenum">
              <a:rPr lang="en-US" altLang="sk-SK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sk-S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k-SK" altLang="sk-SK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5752D8-47D5-47A3-9258-0D98305C80E9}" type="slidenum">
              <a:rPr lang="en-US" altLang="sk-SK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sk-S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AB783-EBA7-4CFA-8112-D0B126CAF5A5}" type="slidenum">
              <a:rPr lang="en-US" altLang="sk-SK"/>
              <a:pPr/>
              <a:t>15</a:t>
            </a:fld>
            <a:endParaRPr lang="en-US" altLang="sk-SK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k-S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DED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NBS_uvod_mod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4292600"/>
            <a:ext cx="8709025" cy="1800225"/>
          </a:xfrm>
        </p:spPr>
        <p:txBody>
          <a:bodyPr wrap="none" tIns="0" rIns="0" anchor="t"/>
          <a:lstStyle>
            <a:lvl1pPr>
              <a:defRPr b="0"/>
            </a:lvl1pPr>
          </a:lstStyle>
          <a:p>
            <a:pPr lvl="0"/>
            <a:r>
              <a:rPr lang="sk-SK" noProof="0" smtClean="0"/>
              <a:t>Analýza slovenského finančného sektora </a:t>
            </a:r>
            <a:br>
              <a:rPr lang="sk-SK" noProof="0" smtClean="0"/>
            </a:br>
            <a:r>
              <a:rPr lang="sk-SK" noProof="0" smtClean="0"/>
              <a:t>za prvý polrok 2010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517295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A116D-7DEE-466A-8620-662E4824D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7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052513"/>
            <a:ext cx="2057400" cy="5329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052513"/>
            <a:ext cx="6019800" cy="5329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CA681-84FF-4150-8B29-811E1A124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99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855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2060575"/>
            <a:ext cx="4038600" cy="432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2060575"/>
            <a:ext cx="4038600" cy="432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A9FD8-18F5-4FB0-80C3-9F3B6F34E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71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8313" y="1052513"/>
            <a:ext cx="8229600" cy="5329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D094A-766E-41A5-88FB-26942F3CF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0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5F957-074B-406C-8655-642C69245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0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3B21-8BEB-498A-B0BE-8A5563BFF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8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060575"/>
            <a:ext cx="4038600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2060575"/>
            <a:ext cx="4038600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A03D6-B06C-4D93-AA95-0FFC0B672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5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7A610-59A6-4CF1-9456-EB8B51043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7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01693-DC4B-4B0E-B571-3DEA3F5C2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1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C906B-AE83-49EF-8321-DC35D6E61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0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CDA4D-DFAA-46EE-BC11-703FC3E20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0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6CC3F-CBE3-4CE9-8524-4377C858B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5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/>
        </p:nvSpPr>
        <p:spPr bwMode="auto">
          <a:xfrm>
            <a:off x="0" y="6500813"/>
            <a:ext cx="9144000" cy="357187"/>
          </a:xfrm>
          <a:prstGeom prst="rect">
            <a:avLst/>
          </a:prstGeom>
          <a:solidFill>
            <a:srgbClr val="00388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defRPr/>
            </a:pPr>
            <a:endParaRPr lang="sk-SK" altLang="sk-SK" sz="1800" b="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2513"/>
            <a:ext cx="8229600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060575"/>
            <a:ext cx="82296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 smtClean="0"/>
              <a:t>Click to edit Master text styles</a:t>
            </a:r>
          </a:p>
          <a:p>
            <a:pPr lvl="1"/>
            <a:r>
              <a:rPr lang="en-US" altLang="sk-SK" smtClean="0"/>
              <a:t>Second level</a:t>
            </a:r>
          </a:p>
          <a:p>
            <a:pPr lvl="2"/>
            <a:r>
              <a:rPr lang="en-US" altLang="sk-SK" smtClean="0"/>
              <a:t>Third level</a:t>
            </a:r>
          </a:p>
          <a:p>
            <a:pPr lvl="3"/>
            <a:r>
              <a:rPr lang="en-US" altLang="sk-SK" smtClean="0"/>
              <a:t>Fourth level</a:t>
            </a:r>
          </a:p>
          <a:p>
            <a:pPr lvl="4"/>
            <a:r>
              <a:rPr lang="en-US" altLang="sk-SK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00788" y="6578600"/>
            <a:ext cx="14128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570663"/>
            <a:ext cx="5688012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578600"/>
            <a:ext cx="86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21A399B4-1387-4CA0-87D9-F00ADA204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2" descr="NBS_podstranka_modr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  <p:sldLayoutId id="214748396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88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B003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88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B0030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B0030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B0030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B0030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B0030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sk-SK" sz="3200" dirty="0" smtClean="0"/>
              <a:t>Nové trendy pri distribúcii poistných </a:t>
            </a:r>
            <a:r>
              <a:rPr lang="sk-SK" sz="3200" dirty="0" smtClean="0"/>
              <a:t>produktov</a:t>
            </a:r>
            <a:br>
              <a:rPr lang="sk-SK" sz="3200" dirty="0" smtClean="0"/>
            </a:br>
            <a:r>
              <a:rPr lang="sk-SK" sz="3200" dirty="0"/>
              <a:t/>
            </a:r>
            <a:br>
              <a:rPr lang="sk-SK" sz="3200" dirty="0"/>
            </a:br>
            <a:endParaRPr lang="sk-SK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80400" y="6578600"/>
            <a:ext cx="863600" cy="279400"/>
          </a:xfrm>
        </p:spPr>
        <p:txBody>
          <a:bodyPr/>
          <a:lstStyle/>
          <a:p>
            <a:pPr>
              <a:defRPr/>
            </a:pPr>
            <a:fld id="{1A65F957-074B-406C-8655-642C692450E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3528" y="6309319"/>
            <a:ext cx="8496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Júlia </a:t>
            </a:r>
            <a:r>
              <a:rPr lang="sk-SK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Čillíková</a:t>
            </a:r>
            <a:r>
              <a:rPr lang="sk-SK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         Národná </a:t>
            </a:r>
            <a:r>
              <a:rPr lang="sk-SK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sk-SK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anka Slovenska</a:t>
            </a:r>
            <a:endParaRPr lang="sk-SK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53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347663" y="1052513"/>
            <a:ext cx="8229600" cy="5472112"/>
          </a:xfrm>
        </p:spPr>
        <p:txBody>
          <a:bodyPr/>
          <a:lstStyle/>
          <a:p>
            <a:pPr marL="1257300" lvl="2" indent="-457200">
              <a:buFont typeface="Tahoma" pitchFamily="34" charset="0"/>
              <a:buChar char="•"/>
            </a:pPr>
            <a:endParaRPr lang="sk-SK" altLang="sk-SK" sz="2200" dirty="0" smtClean="0"/>
          </a:p>
          <a:p>
            <a:pPr marL="857250" lvl="1" indent="-457200">
              <a:buFont typeface="Tahoma" pitchFamily="34" charset="0"/>
              <a:buChar char="•"/>
            </a:pPr>
            <a:endParaRPr lang="en-US" altLang="sk-SK" sz="22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23850" y="115888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9pPr>
          </a:lstStyle>
          <a:p>
            <a:pPr marL="742950" indent="-742950" eaLnBrk="1" hangingPunct="1">
              <a:defRPr/>
            </a:pPr>
            <a:r>
              <a:rPr lang="sk-SK" altLang="sk-SK" sz="2000" kern="0" dirty="0" smtClean="0">
                <a:solidFill>
                  <a:schemeClr val="bg1"/>
                </a:solidFill>
              </a:rPr>
              <a:t>Nový regulačný rámec na úrovni EU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30" y="1125479"/>
            <a:ext cx="8338526" cy="511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356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347663" y="1052513"/>
            <a:ext cx="8229600" cy="5472112"/>
          </a:xfrm>
        </p:spPr>
        <p:txBody>
          <a:bodyPr/>
          <a:lstStyle/>
          <a:p>
            <a:pPr marL="857250" lvl="1" indent="-457200">
              <a:buFont typeface="Tahoma" pitchFamily="34" charset="0"/>
              <a:buChar char="•"/>
            </a:pPr>
            <a:r>
              <a:rPr lang="en-US" altLang="sk-SK" sz="2400" dirty="0"/>
              <a:t>Insurance Distribution </a:t>
            </a:r>
            <a:r>
              <a:rPr lang="en-US" altLang="sk-SK" sz="2400" dirty="0" smtClean="0"/>
              <a:t>Directive</a:t>
            </a:r>
            <a:endParaRPr lang="sk-SK" altLang="sk-SK" sz="2400" dirty="0" smtClean="0"/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2200" dirty="0"/>
              <a:t>p</a:t>
            </a:r>
            <a:r>
              <a:rPr lang="sk-SK" altLang="sk-SK" sz="2200" dirty="0" smtClean="0"/>
              <a:t>ostihuje ako sprostredkovateľov tak priamy predaj  poisťovňami</a:t>
            </a: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2200" dirty="0" smtClean="0"/>
              <a:t>„</a:t>
            </a:r>
            <a:r>
              <a:rPr lang="sk-SK" altLang="sk-SK" sz="2200" dirty="0" err="1" smtClean="0"/>
              <a:t>introducing</a:t>
            </a:r>
            <a:r>
              <a:rPr lang="sk-SK" altLang="sk-SK" sz="2200" dirty="0" smtClean="0"/>
              <a:t>“ už nie je súčasťou definície sprostredkovania</a:t>
            </a: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2200" dirty="0"/>
              <a:t>v</a:t>
            </a:r>
            <a:r>
              <a:rPr lang="sk-SK" altLang="sk-SK" sz="2200" dirty="0" smtClean="0"/>
              <a:t>šetko v záujme spotrebiteľa</a:t>
            </a: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2200" dirty="0" smtClean="0"/>
              <a:t>Smernica vyžaduje od poisťovní dôslednejšie vymedzenie okruhu spotrebiteľov, ktorých sa príslušný produkt týka (uvedené musí byť následne rešpektované pri predaji resp. sprostredkovaní)</a:t>
            </a: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2200" dirty="0" smtClean="0"/>
              <a:t>Osobitné informačné požiadavky v prípade investičných produktov (konflikt záujmov manažovaný obdobne ako v prípade </a:t>
            </a:r>
            <a:r>
              <a:rPr lang="sk-SK" altLang="sk-SK" sz="2200" dirty="0" err="1" smtClean="0"/>
              <a:t>Mifid</a:t>
            </a:r>
            <a:r>
              <a:rPr lang="sk-SK" altLang="sk-SK" sz="2200" dirty="0" smtClean="0"/>
              <a:t>, informačný dokument KID v zmysle PRIIP)</a:t>
            </a:r>
          </a:p>
          <a:p>
            <a:pPr marL="800100" lvl="2" indent="0">
              <a:buNone/>
            </a:pPr>
            <a:endParaRPr lang="sk-SK" altLang="sk-SK" sz="2200" dirty="0" smtClean="0"/>
          </a:p>
          <a:p>
            <a:pPr marL="1257300" lvl="2" indent="-457200">
              <a:buFont typeface="Tahoma" pitchFamily="34" charset="0"/>
              <a:buChar char="•"/>
            </a:pPr>
            <a:endParaRPr lang="sk-SK" altLang="sk-SK" sz="2200" dirty="0" smtClean="0"/>
          </a:p>
          <a:p>
            <a:pPr marL="857250" lvl="1" indent="-457200">
              <a:buFont typeface="Tahoma" pitchFamily="34" charset="0"/>
              <a:buChar char="•"/>
            </a:pPr>
            <a:endParaRPr lang="en-US" altLang="sk-SK" sz="22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23850" y="115888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9pPr>
          </a:lstStyle>
          <a:p>
            <a:pPr marL="742950" indent="-742950" eaLnBrk="1" hangingPunct="1">
              <a:defRPr/>
            </a:pPr>
            <a:r>
              <a:rPr lang="sk-SK" altLang="sk-SK" sz="2000" kern="0" dirty="0" smtClean="0">
                <a:solidFill>
                  <a:schemeClr val="bg1"/>
                </a:solidFill>
              </a:rPr>
              <a:t>Nový regulačný rámec na úrovni EU</a:t>
            </a:r>
          </a:p>
        </p:txBody>
      </p:sp>
    </p:spTree>
    <p:extLst>
      <p:ext uri="{BB962C8B-B14F-4D97-AF65-F5344CB8AC3E}">
        <p14:creationId xmlns:p14="http://schemas.microsoft.com/office/powerpoint/2010/main" val="1652686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23850" y="115888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9pPr>
          </a:lstStyle>
          <a:p>
            <a:pPr marL="742950" indent="-742950" eaLnBrk="1" hangingPunct="1">
              <a:defRPr/>
            </a:pPr>
            <a:r>
              <a:rPr lang="sk-SK" altLang="sk-SK" sz="2000" kern="0" dirty="0">
                <a:solidFill>
                  <a:schemeClr val="bg1"/>
                </a:solidFill>
              </a:rPr>
              <a:t>Nový regulačný rámec na úrovni EU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23850" y="981075"/>
            <a:ext cx="8229600" cy="525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88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88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857250" lvl="1" indent="-457200">
              <a:buFont typeface="Tahoma" pitchFamily="34" charset="0"/>
              <a:buChar char="•"/>
            </a:pPr>
            <a:r>
              <a:rPr lang="en-US" altLang="sk-SK" sz="2400" b="0" kern="0" dirty="0" smtClean="0">
                <a:solidFill>
                  <a:srgbClr val="000000"/>
                </a:solidFill>
              </a:rPr>
              <a:t>Insurance </a:t>
            </a:r>
            <a:r>
              <a:rPr lang="en-US" altLang="sk-SK" sz="2400" b="0" kern="0" dirty="0">
                <a:solidFill>
                  <a:srgbClr val="000000"/>
                </a:solidFill>
              </a:rPr>
              <a:t>Distribution Directive</a:t>
            </a:r>
            <a:endParaRPr lang="sk-SK" altLang="sk-SK" sz="2400" b="0" kern="0" dirty="0">
              <a:solidFill>
                <a:srgbClr val="000000"/>
              </a:solidFill>
            </a:endParaRP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2200" b="0" kern="0" dirty="0" smtClean="0">
                <a:solidFill>
                  <a:srgbClr val="000000"/>
                </a:solidFill>
              </a:rPr>
              <a:t>Nové požiadavky na odbornosť a kontinuálne vzdelávanie, ktoré berú do úvahy varietu poskytovaných produktov a typ konkrétneho distribútora (otvára sa priestor na </a:t>
            </a:r>
            <a:r>
              <a:rPr lang="sk-SK" altLang="sk-SK" sz="2200" b="0" kern="0" dirty="0" err="1" smtClean="0">
                <a:solidFill>
                  <a:srgbClr val="000000"/>
                </a:solidFill>
              </a:rPr>
              <a:t>dôslednbejšiu</a:t>
            </a:r>
            <a:r>
              <a:rPr lang="sk-SK" altLang="sk-SK" sz="2200" b="0" kern="0" dirty="0" smtClean="0">
                <a:solidFill>
                  <a:srgbClr val="000000"/>
                </a:solidFill>
              </a:rPr>
              <a:t> národnú úpravu)</a:t>
            </a:r>
            <a:endParaRPr lang="sk-SK" altLang="sk-SK" sz="2200" b="0" kern="0" dirty="0">
              <a:solidFill>
                <a:srgbClr val="000000"/>
              </a:solidFill>
            </a:endParaRP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2200" b="0" kern="0" dirty="0" smtClean="0">
                <a:solidFill>
                  <a:srgbClr val="000000"/>
                </a:solidFill>
              </a:rPr>
              <a:t>Informačné povinnosti ohľadom </a:t>
            </a:r>
            <a:r>
              <a:rPr lang="sk-SK" altLang="sk-SK" sz="2200" b="0" kern="0" dirty="0" err="1" smtClean="0">
                <a:solidFill>
                  <a:srgbClr val="000000"/>
                </a:solidFill>
              </a:rPr>
              <a:t>provízí</a:t>
            </a:r>
            <a:r>
              <a:rPr lang="sk-SK" altLang="sk-SK" sz="2200" b="0" kern="0" dirty="0" smtClean="0">
                <a:solidFill>
                  <a:srgbClr val="000000"/>
                </a:solidFill>
              </a:rPr>
              <a:t> (smernica umožňuje zavedenie reštrikcií  na národnej úrovni viď britský resp. holandský model) </a:t>
            </a:r>
            <a:endParaRPr lang="sk-SK" altLang="sk-SK" sz="2200" b="0" kern="0" dirty="0">
              <a:solidFill>
                <a:srgbClr val="000000"/>
              </a:solidFill>
            </a:endParaRP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2200" b="0" kern="0" dirty="0" smtClean="0">
                <a:solidFill>
                  <a:srgbClr val="000000"/>
                </a:solidFill>
              </a:rPr>
              <a:t>Online distribúcia (čiastočné zahrnutie porovnávacích webových stránok)</a:t>
            </a: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2200" b="0" kern="0" dirty="0" err="1" smtClean="0">
                <a:solidFill>
                  <a:srgbClr val="000000"/>
                </a:solidFill>
              </a:rPr>
              <a:t>Cross-selling</a:t>
            </a:r>
            <a:r>
              <a:rPr lang="sk-SK" altLang="sk-SK" sz="2200" b="0" kern="0" dirty="0">
                <a:solidFill>
                  <a:srgbClr val="000000"/>
                </a:solidFill>
              </a:rPr>
              <a:t> </a:t>
            </a:r>
            <a:r>
              <a:rPr lang="sk-SK" altLang="sk-SK" sz="2200" b="0" kern="0" dirty="0" smtClean="0">
                <a:solidFill>
                  <a:srgbClr val="000000"/>
                </a:solidFill>
              </a:rPr>
              <a:t>(povinnosť umožniť predaj produktov oddelene a v prípade balíkové predaja aj komplexná informácia o nákladoch a poplatkoch v </a:t>
            </a:r>
            <a:r>
              <a:rPr lang="sk-SK" altLang="sk-SK" sz="2200" b="0" kern="0" dirty="0" err="1" smtClean="0">
                <a:solidFill>
                  <a:srgbClr val="000000"/>
                </a:solidFill>
              </a:rPr>
              <a:t>rozčlenní</a:t>
            </a:r>
            <a:r>
              <a:rPr lang="sk-SK" altLang="sk-SK" sz="2200" b="0" kern="0" dirty="0" smtClean="0">
                <a:solidFill>
                  <a:srgbClr val="000000"/>
                </a:solidFill>
              </a:rPr>
              <a:t> na jeho jednotlivé časti)</a:t>
            </a:r>
            <a:endParaRPr lang="sk-SK" altLang="sk-SK" sz="2200" b="0" kern="0" dirty="0">
              <a:solidFill>
                <a:srgbClr val="000000"/>
              </a:solidFill>
            </a:endParaRPr>
          </a:p>
        </p:txBody>
      </p:sp>
      <p:sp>
        <p:nvSpPr>
          <p:cNvPr id="9220" name="AutoShape 2" descr="data:image/jpeg;base64,/9j/4AAQSkZJRgABAQAAAQABAAD/2wCEAAkGBxQTEhUUEhQUFhUVFRgXFxgXGBgUGhcWFBUXFxUXFRgYHCggGBwlHBcUITEhJSksLi4uFx8zODMsNygtLiwBCgoKDg0OGxAQGywkICQsLCwsLCwsLy8sLiwsLCwvLCwsLCwsLCwsLCwsLCwsLSwsLCwsLCwsLCwsLCwsLCwsLP/AABEIAMIBAwMBEQACEQEDEQH/xAAbAAABBQEBAAAAAAAAAAAAAAAGAAECBAUDB//EAEMQAAIBAgUBBQQIBAUDAwUAAAECAwARBAUSITFBBhMiUWEycYGRBxQjQlKhscEzYnLRFVOCkvBDouEkwtIWVHOTsv/EABsBAAEFAQEAAAAAAAAAAAAAAAABAgMEBQYH/8QAPxEAAQMCAwQJAgQFAwQDAQAAAQACEQMEEiExBUFRYRMicYGRobHR8DLBBhTh8SMzQlJyFWKCJDSSorLC0kP/2gAMAwEAAhEDEQA/APEq0YTEqWEJ7U4BCVqdCRK1LCE9qIQlalhCVqIQlalhCVqISJ7UQhK1LCErUQhK1EIT0sISpYSJUsIStRCErUsIT2ohCVqIQlalhIntRCErUsIStRCE9qISKxgYQzbnSACSeTYeQp7RmmPdAXomAzfCwYYIv8RuWC2uTyfdUT6T3vncoGvyQ92hzgSLpBut9iNuPKpmMDRJQwOLs0LGmlWUrUQhNaiEKVKhVrVShSp7UAITgU+Eie1LCErUsJErUQhK1LCErUQhPalhCVEIStRCErUQhK1LCErUQhK1LCErUQhPalhIlaiEJUsIT2ohCVqIQlalhIlaiEJwKWEJ7UQhK1EJE4pUKQbelSQkzX28uKCgJ4ItRA49fKgCUjjAlay4BCLIV32JYm4IG5Um36U/CFX6RwOazJIiNjY+7+9NLYU4dOajpohLKjjsvkhbTKhUncX6j0I2NU4ylShwOirgUoCF1hXncDbba9z5envqVjU1xVjC5eztpGzXsA2w+LdKUsgSmmoAtfL+zDfWYocQdCyHZhuGHWxpmWEuGcJDU4Io7RfRxHHEDhpC8o5UkC4+P6etRMrYj1hCXEQvPsdgJIW0yqVPr6c1NA3JwcDoq1LCVKiEJ7UsISC0QiUitEJJStRCVK1LCJThaXCkldo2ULulyepJsPcBToCYZJ1XG1JCelRCErUQhORSwklK1EIT6Nr0QiU+ja9LCSU1qIRKcLRCJT6aIRKfTSwklLTRCJT6aIRKkq0QkldIzbj+/wCtOCac1FtzSEJUtNKiV7FmPYE4vERyvIjRoLaAPaHqQfOsgVw1sRmngFdcV9EMDaVj1rY3O9/hc72povXDWE7DnkVu4f6KsCsJRobkj2rnVfzDXuPdUf5x5OqUshePdsOzk+Ak2LmM+y9zddzZWI9LVp0qwqNUWEb1gJmct1Ic6kNwef8AnUe6pdRCOjaESYPtZK5jV+Qfa6kbbE8W9aZ0LdQo3gjet3GYEzprfDNKwDMliLAEcXVhufS/AqFpDTEwgOcgXO8rljbVJE8YY3AexO+9rjmrIIdoVK0xksvTRCclalwFKp6PWn9GU2U7RW5uPypMKJSCilwIzUtAowhJKV6RIuZFJCcnSO5oASEwukSkNtY+/g/OnQkJkZrth5NAcWsSLD0IP5daAmuGKCuIhZjbkmkhOxABRMR6ilhLK6C3Fv23pck3NRZKSEoKQSlhEqWmiEkpaKIRKQWiESpBKWEkpwlEIlPppYSJWohCa1JCVK1EIXqmSdpGCRu8bxj8TWW5G2wvf19azKlEEwDKTHh1Xo+QdpEdBc3qjUoGVO2pwWzJnMY61CKJUhq5II7YSxT2BK+RBsbqeRbrV2iHNUDivCs9wipiJVj/AIes6Pcd7fnb4VqsBLQSka4EL0f6NuyWCnUmZiX2ZQXK2U7bgEG9waqXVeozJoyTWgOPWXpE3YnDBLIWQAfdcj8ySeayqm0BTzqGO1WBb4smoFzLsEsrk4jEkx3ACxKSwubAl2Nhza+mqVX8UMYMNFknidPAe6t0dlPJxOMLqvZfK8MwUxKzBSxMzM50qLs7LfQAPMgVlVdubRrtLmGBIHVEa6CdZ5LRpbPpAgO17VafM8Jg4dUsOHV2Zu7EEajvVuNDJpHUEXvfe/NRW7b+/fhpuc6NS4kBvbmis2hQMkAepVr/ABcq6XZkaJBLPD7ZMbIbhbcsrabgfuKo9C8uMHECcIdJAmctdx5/YqzLTT0AMTunyTP2njOqWZXw0YA0iWQpLIHIHeLDq8Kgb33vY+VWq2zagIZT67t+CSByJGU9niq1KvvOnMD91w/xaBR9VnjmxGJLN/DiD3VnYxkl/s7aNNydtjT7azuHU+na7AwakvjMa5AzroI4IuKrBUw5HlHHu+6qY/stg2lijaKGxZlmYWhMTrF3lvsioN7xj/VTqW176mTFU8p605xvTnW1FzC4s8Mli5r9G+HJf6rOSEUsxDxzBFAv4kurjg2sW4rVpfiW4pgdPTBHKWnzkeipmwpP+kkHnmhLGdjMSqCSNRNG17PFc3sSNlYBidjsAeDW5b7dsqxwudgPB2Xnp5qrV2fWZoJ7M/LVYLxEEqQQw5BFiD5EHitgQRI0VEgjIqcUYN77bfn5U6EwmFp5PlSyHxuFtufRepO1ITAUbnnQKznsOFQHuZJHewAAAVB5+p4PzpG4zqlasALToUkpwKWEJ9NEIlOgtRCQqQpYQkEohJKmI6VJKWihEpWoQmIpUqa1IhLTRCJS00QiV6Jhe1+HljZZ4wfCbAb8cWv1rPNu4GWlNxZQ4LFyfOFwkhszaCbrqFzY+ZHNTVKWMZ6pjHHUBbGaduAri2/BBB5B5HvqNttlmn43HQLCzGSPGzhhKUOm1r22/TqalaDTam4jOY8VnYbJJGnEERSRibC9gb24G+5pz6rWMxvyATwcZgar0LIOxa4djLj5tUt7iKNmUC3+a6c/0iw9TXIbT/EoP8O2j/I/Yff0WvabLc6HOC2l7YQySrF3rI4U6UKsqMv3Tqt4eLdeT1rmqlvdPlzwSe2Tx010zWw1tGmIbEfBrpqs3FHELKkjTmEKzGYswMb3tpjTUSOBwtzYi9yauNoWheWl0tgQQDiJ3wInxyTelqmnk3OTluA3SfPisfMMzw/1iXSkwkmjHjBYKyEASLH3kZKgsBwpvbpVhra/RMpuDejaSQCIJOcF2EyTHPxS06XSVDgkvI3Zx2E5ALTyrLMe8afU4SqKWKmTxDxCxs0h2HPsgCnPoGs4vO8AdUYRly398qw6hRoDDWqAHvcR4LPzfL3gcoXAldSrLAMOH8Q3W6Qlh161MWy0MfiIG4kkeEwinZY5q0i0D+4iPMyVzwHZ3NHPiSaSO3gLFVZVtsraozf8qUUmjNrXAnWCR91AaNNpipWZ4T/9Vo4jsxmp1EK41sC6vJGyPYWA0aQotta1rUz8u3LqHLTNPi1Efxh/4H11VDMclxeHi0y4VRF3glkBRnVygUqrFZCAt1sbAXB4qYOqCoH4iHAEAwMpmdAO6dCon21IsOB7XAxIBIOXJw9EsF2mOGPcs2HiheIytHh4g280TFYtQKnWNSjcECwu1Oudm169LpHtc9252LLvbEx2FUGVaLXgNIEEZEZ+Mx5K5lPaQiGOGTEYNYPEChgmkaNA/h16CFDMDq3Itf0qs+xoPcW0m1HPgb2gExnqJyOWhlPc+q12MwBOufvGis43AYbFY3ubw/Vu4V1eRiWu6Iyd27MH3Dg21cDiqdtVu7NpdSLmkGCI6uWsjQeqnqdHUpg1AHE+Md37IT7Q9hXhdu61MoO2rYMDx3cvsP7jY+hrpbH8S06gAuRhPEZjvGo8xzWdW2YSJomeR1/VDTySpqQllPDKbqfcwO/zrp2ua9oc0gjcRmsdzMJgiCq7knmnIGShpohOlPoohJKWiiESpaKWEkqSx0JJXQLSpJUu62vce6kSYs4Td3QiVArQnSm0UIlLRQiVIJSpJS7ukRKzrVCp0+9CE4WlhErV7OZY2IxEcKBtTta67kDkn0AHJqKvWZQpGo8wAkwlxgL2lcNFlyaIYS0hFu9sE1EjYIbHk2FtvfXne0Np1b6pgzAJyHut+ysW0xjMZa8Vk5RjMTiZcRBiMOuiA6GlDEMxv4QrEC403Y6r7HfmkZs5rP4mMdXM4hlI3ccyIVipcxAaCMWkcDvhUoGhMpSCDvJb6FJAk0opJUIBcPe5bU23iFgQL1PTrXNRzqk4S/MxrwgcMgM9Sp2bPa6mA76Gbzp2nieS75r2ZdJFBe2In4jW7uoNgXYgaYh56R06W2sUqQpDC0AfN6mYylWBeSSxursgDybxPb4K7gY8vwJ0ov17FnkLumofic31W8/F7hSl7GnPrOVhtG6qs6gFClxP1H7+nasrt32mxoT7aaOEMdIghbxgG+7hLsR5729KXE9+pgJrWWVuP4bDUd/cfUD9O9BWGxy4YHRmMoY72hidd/LW5Rh8KfBiGhVy8B+Ku4nkRl4GVSl7cYr/AO4lP9Ukrf8AvpRQcdSfFMdtSk3JlOn3tldMF2vxMjqHZZF6h2lH5qxb5XqWnZmocLZntUbtsuYMWGmB/j+/otPNswLKvdSkbbqskjAH3uimt7Z9j0bC2swd8FYe0tpOr1A6m/wGH2WQMQ9tJJI8ms/yD3APra9Tu2dSxYqZLT/tJHkqjb6pEPhw5j7p5sSXbU53soGkBdIRVRQBxsqgXBXjrVP/AE99NpGEVASSZydJ5qyL1riIJZAji3wWrh8206ncRYh5FKfaxiQxoNGlkWTwniwupAC+1vasvoqjX9DbFzB9RBOEk6ETvMc+4q2Sws6StB3AtzEayRuHyVpT54cThY8HHEiMZgdGGTQWuNKMVJsSSW3vbwj0qtUsjUunOLyIbJNTiNRlujkpKVVtCnjiZMDDw456IkzvIIsRHaKCWNsOn2onDRsFQbvHPvGx2uV1aTcnaqVtcXWz342PaWu3AgtJ/wAfqHbAPanE0rkYaoM7jGY9/Nea4rAWGtGDx/iGxHo6/dP5etdpYbTpXXV+l+9p9Qd49N4WRd2NS3MnNvH34Kp3dacKlKXd0QjEpCKlhJiXQQ0JuJTEVCTEn7uhJKRSiESo93RCXEkIqIRiS7uiESl3dEIlSRCOKIQSplKITZWOVqKFbBStRCF1giuwABNyAANySTYAAc0pgCSkM7l7LkGXpl0JaKB2mlXxSsCVUA+zqAFhfoObbnYV5vtbaxvXkD+WNBx5n7cuC6G0sOjjERi3+yHOz2cY9sSdLEwM5RF8OkuDdy1xsEAcluNgOtTULG2Z/OJbhaHuMnQjqxzJIjvT7mtULSWAGThH35q7nvaGRnkghuVkk1l9DKh8Ko0jdGQaAAPvH02qvb0S4dLVJIkkA8eJ5q3Tol7206Yg6E8BvhGWUwJlWD711L4mf2FO7uzcKevW7fLyrRB6JuJ2pUlRpv64t6RimzU7uZ9uOq8g7T5nO+Ik1vIZCSJUV9OvqVZlNtA4t6elMaCAXO3q5XfTc5lK1BcGbhkO0nd2rBfMp+YyVK7eEnw3uPa5PWpqNr0hhoJVK92lWw9ZwHp7lEGSdqpoIQqR4dJODKI9UrDzZyefnWtb7Hc4zUyHDesSrtaBDRJ4yY8FwOdSli3gDMbsyoilj5khbk1r07ChTEBvisute16hxF3gq8UKMd0Qk+ag/tSmxtznhChN5XAjF6Ls+HQG4RQR5KF/SpGW1JhlrQCoTc1XiC4p+4B4qdRYiFzkw9CcHrgYKE7En+r+Y/5+xqKrQp1RDxKeyu6mZaYXRWZeL3uCGXaRbX9k3AN9r3sduTuDkXmznujMvYN39Ucjvjh+40ra+YCcg1x37u8K1hMwKw90jOFdm1gNoiGw0gptoYkvqJsLaeL1m1bZj3MdUjo25Yg3r9jvtkeOavUqxaXYB1yMgT1ddW+yM8iyiL6tNh0+rEg6/rEbq6xuVAKT6rMUvt4QV3PUVi3bA1za9N7hByDgQ4ji0jI+IPJWaddznYHs3QQMx4bvmaCsRhkLOIypKEhgral25aNvvJ+fwrqtl7W6WKdfJx0Ok9vB3kd3BZe0NnGkOlpfTvG8fp6LgIK6CFi41IRUJMSlooSSn0UIlLRQiU/d0IlN3dCJSMdCJUDHQllJY6EYlagk0bgA+/f5eVIRKbK5lieb/OlQsErUcK6EtFKllGHYfLkRJcdNII44DojJGotMw+6vUhT82B6VzP4ku3imLWl9T9f8f19AeK09l0mvq43CQPVVsx7YTiZGwssiRu1jdrnYKLtpNgeTYe65tc8/a7LaWw4b4B5/CFr3NwWugxpJRNPmOIK4WKV7zTqXlARQy4ckME2Fy7nTf3gc8lzbUPzVQUpLGkDWZcPUD5qnbOa+qxocACZM8BvPAImx2Hw+DxMBxLL4Y2xE1yABp2iXf2rFdIUclvKrWANcAe2FcpPL7ao6llJDAfXPdMyeAQjmfbcSyyTykBipEKgE6I/Qj2b9W5O9rUxpxvLnbtArdzb07W1bRpHXMnjz7OCGJs3w8qsqIStwWbTpaRj0v9yMeQ8R4Gndhp2Vi64qS7IDVc9d7T6Gl0dLf5qpiZwyqqqqgX9kWuT1PrXU0aDKTcLBC5l9V9R2J5kquFqRNlSC0qSV0VrUJpCtGS4vRCiiEkeiEEKyrA0JhCfuwaEklN3QoS4in7gUIxKD4Qm5U6SRY/hdQQdEg+8twPdYVRu7BlbrCA7Xke0K5a3zqPVObfMdi5Rva620hf4oO5jQkKpUgXMWogE8i9rDgYdcBsU6hIZIlnP/AGneDwHnqdug8uJqUwC+CGu//W6RxPlmASZHluHu7o0bK8RWUlGieJvaWSISgPIAVU3S5tfbisTaFOGdJTxNbPVDswewiR3HdvKvW1w4u6OpBcNS3wzH30ngh5W1FluhdDZtBDKf50I6Hy6fMDqNk7T6UCjV1/pJ38jzHn264209ndFNakOrvH9v6enYlorfhYkp9FCJUxFQkxKXc0JMSXcnyoRKRioRiTaaVLKj3dJCJS7uhLKiy0IlNaiELF01GrkpBaEsr0fOczfLsFAkLgOAbppVtd7mVzqUgDWQAfSw4NvMq1U7QvX1j9OjewaeS62jbsoUMBEuiT28FndkO0U+OlUTLhyhDs5OHh8CIty19N73295FaNayZSsX1hUcC1wjPInLduO+eSotrB1w1oYDI4nj6cle+j12xuYHEyEtqnAUkWGiFdZsOlyFv/SKipUejDKfee1atJ4FCvVHDCOzT7qh9NmM73FuBbwssIY8XABcXOwAu3zNSjrVzyCnLBR2U2T1nGR37/AIHxEZUaWfXJKAP6U/4P1NS21I16gawRn+5TNon8tSms/E5wk8huC7wQhRYcV2dC3ZRbhauIrV3VXS79l2C1MoJT6aWESn00JJUglCJUl2pU0wu0Sg9aITS5dO6IoTcSlHekSFXIsNfqKQpAJVhMIPOklOwLscNRKXAFTxuXhrEbMpujWvpP7g8EdarXNuKw4OGh+blYt6xoni06j5vVDCy2vE+hEJCtcFmRt2VAVBYxsBcaV3sFPkedqFjHinWLsAJJYOPsdRnlrzW6zG9pqUQMcQHHh6SOz2VuHJ0JaWFW2VrHS0Z1Iv4G303K89DWNeF9FwiWicg76gJ1nf2g5HuJ1LWo2q04oJjMjQ8o4/bRcsI4lQOo52I/C3UV2uzL78xTh/1t158D3+q5PaNl+WqSz6HacuXcrKYQ1pSFnwSrcWGFrdfOmlxTg0FTEI6i9JJS4QFynl6CnNamuduCpML0+FHKZY6RLKdwKEBcjQlTbUJU2oUQjNZBjqNW5Wv2Py4TY3DxngyAn3IC5/JaobUrdDZ1HjWI8cvurFsMVZo5z4Zoi7c5th4MbLHiMH3t9JR2nljVhoFlAUWABBHPI9a89taTywOY7TdAy911mMYQCYnzT5Lp7ic4bCwwf9A2kldmEhVnA1XtYjpV7aNOvSfTpVXy1xxiAIPA8slUsuieS5oOJojPd75rY+ipVgxEUDmxXDs1zfxSuxZrHrt3nyqZjsVXFuhaFWiW7OLWgk4hPZ+8Ly7tnjXlbXpuvezSH+udtd2PnYWHoopLc4iTpKs7Xtfy7GRLg3IycpjLuGcdqxshN3Nz067ny/Suj2UwdI48lx17UcacHj+y3dFbqy5UglCSVIJSpJRNk3YmaUBpCIUIuNdtbDzWMkberED31z+0PxFa2hLG9d3AaDtOnhK0LbZ1avnEDitwZDgYYDKfHYkXd1kBIG6hUdF1bEabnjrXOO2/tK7qilRGEnQNGfiZy5gQtZuy7WiMVUzGpJgKziMThFijaGInWtw0ECG++kltSGxB3te+1Qto7UrVH061XCWxOOoQM9IgwZ5ZKQPtaYa9lPEDpDZ+d66Y7MMM8piEBBXYvpRohpUO2otcjYFTsLc1DSbc9B04uIj+npHY9YyE58RxUhDBUFN1OQd+ARnpJhcvquCxElorDqy6GUKgYByr2S+xBA361d/ObWtmCrjJaYAJLTMjLIyR4hVfy1nUJY6mA4ToC30yVXE9lh3irAwfvA5jIIcWQBjq4Kcjbe9X6H4oqMOG6p6a4cj4HXxVZ+x6Tml1J8cnZjxHssOfBEEk22Okkb2I5U/hPobGultNoW90P4TpPDQ+Gvfosq5sa1A/xBA47vFThiq2VA1qtJCR0psqQBRYUqQrNzXA6hrVdRCkMo/wCpGd2T+r7ynowHmazr+2xt6RozGvMK7ZXBY7CTkdORXLA4lXjdJZokQaW130vJG6+Bi27Ee1dVAsQQ19q5+q6nWbFeo44cmgNnvPZlMnvWw0OovxUaYGI9aT6ecFVcPg1wl5Cx0M6KRyrK97Mvutf5iqNre1aFy0xoN28ZevkddFfuLencUC07zlyPzyRNFEBfg3G39x513jXio0OacjmuNNMscWkZjJJoduLU6U2FbwOEWzF07wAchtOknjeo3uOUGE5rBvzVLHvFvoiC+uot+tSUw7eVHUwjcsxwOlThVnQuLClTVAikSrmwoTlzZaE4FQK0QllUilRqaUX/AEVwg48H8MUhHv2X9GNYP4keW2JHFwHqfsr2zxNbuP2VDPsnbGTSy4vFYSEs11QymR0CGyqsaAk2W97WuST1rlLOq0Q1jXHKMhqT+vguluWYaY5GSTp4rY/xOGLC68M7zB8ct5BE8aBpAqsl3vxe+/nalr1H1q1Jr2x0bI1BmJzRaUQx7jP1unLdJCIM7yorhcDiIHKMXMbSCxIGKLC++2xYqP6qsObDGuatajdN6avb1RlAgc2x+h7l59LkgfAYldZH1eZXUcmTvJng8XoFUH404PAflpkoHMq1WCm8GSXeWYnjKGMhguurSARdffwbmun2TQABqzM5di5HadwcLaOGIzPNa2itdZEpwtKklH2T5JFgoxiMVYzbMEKl+5BsQSgHik4Njx7xXCbZ27Ur1PytoctCRq7kOA9fJdHs7ZYw9NWHPkF1x2dM0wljkjbDuPHcAFipGoaQBJ3lmW3Tfm29Z1LZdOlTqMvA4Vf6Wjgf6ifpwyIOfLWArxu31Cz8tBZvOfgBrMZj0Q5/iMcZYICwcguWYsWI3BNwBsT+G+3NdCyxvL1rHOimG/TAwwNDAHWII4lmv0rNfdWts5wEvJ1znxJyy5B3aq2IziRxYhbXv4h3hG1rAyXIHpWlS2HbsOIlxP8A4/8Axg95JKpVNrVnZNAA8fXLyVb62+242tbYXFuLHpbp5VZGyrYAgYs9eu7f3qA7SrkgmMv9rfZKLFOoIHBFjbw3F776bX3A+VQVtiUKkZnKNQDpzjF/7Kenteq0yQD2EjXlJHkrODzR4hpTYar+yjW9k3BK7eyvmeR1qnc7NuDUD3HGAIiTnyicUf8AJx0yVije2xYWjqk8h4zEeLW9qI8tz6GaTVitTSNF3JZVWygMWDqFPtb7jTcBdxY2rnn7Oc57ug6haZbLiNwyBIBnU5kZHtWn07qdNoPWB1gc4zEnLTSc+5cvqhSN5iPshLoWQjQJFNtEmg+wrE2Bva+21aljt5zXCldTnv3jt45ZyPPVVrnZjHnFb6727ucHjyUi1/T311LSHDEMweCxHAgwciuTQDrT5TYUO6txellNiNFhyAYeV2KsQFaRAp0jTIyiYP4TdUcrJYcB28q5u7D7WtipwN4nSDkRlG/QLcty24pYXzwMcRv/AFVvtNl8s2HAd4wyWACRhQwJuC7klmIO3A5rIvaLLeoK4c1xcc8J0PIcD81WlZ1OkBpYXADTFKl2bnYxd3JbvIbKfVSNSH5bfCt/YlyKlIsG4yOw+xlZW16GCqKnHXtH6QtqOSw4rZIWSCr2Hzd0jEaBQAb8b/E1E6g1zsRThUgQFm5hIZG1MBe1jU1NoaICjecSqrBGL6gx22sQN/Xany7co8Ld6z5IalBVctXF0pU1ciKEq5stCcCoaKEsqqy1EpAUT/R1N3eLJsT9kwAAuT4k/tXOfinKwng4fda+x247jD/tP2Qt22Cf4hO+HVjomUuoN9ROnvtIA6SXFt+T0rC2eagYwnWJHKMx5ei27n6OWh5g5eKLsZgJUyfECRGXROky6gVLKhj1EA78I3zqfbNxRq39J9NwMtgxumY9VS2Wx9Kk8OEEGfCD9kZdkNOKwU+Bc/dLR36BjcEf0yWP+oVHSEtLCugvanR1qV8zfGLtGviPRCMfZFo4DjlVWkhbvHi3JMQUo4321obnjp7qGAYfnzVW768b+ZHR79+k5EeYIjsVPtR2ahwrKcO5ZJPE4vfS7EsD7iu3+muh2JUlr2TwK43btOcFXDEyO3f7rB0VvLn5RV2DysM74mQAx4exAN7NKd1vYHZQCx+Fc5+JdoG2txSZ9T8v+O/x08Vp7KtenqydB6/PstLGYuaSUlmgfCt4nsyyKFALNbxawzbW46dK5ewoW9Ki6pUxNrZGmMx2ESII48ADyW/dPqOe2nSEszDz9jHlrqhTMMaXso8KKLKo4AHp5kkknkkmus2Zs8vP5q56zzmJ9eWX0jRo5krFv7wU5trfJoyPt7neeQVHTXQLFlOFoSJwtEIlPpoSSn00sIlTVd78EdR+/mPQ1VurKncNIdrpPzXvVi3u6lAy3Th80PMK/gs3lQNHJNKEkUqxU6iRpsbBzb2drki23Nr1y19YCmG0nsGshwy8XcJgmZIA36rorW4bVJrMOcfSdJ7OPCMjy0VjEYyKAwora42QLezhlYEgMwN7AgWIuQCCRsahsbuvs+s6jX+kGTyne2PGN/ap69vTv6Qq0/q3c43H7FXNP4TtXYtcHCQuac0tMKailRKzu0OFUxrI4usbjXff7OX7KX5B9X+gVl7TptcxrzuPkf1hX7F5Dy0bx88pXLI0ZYtMEP2q6oXfwRozKdEmoXJYnSBcqeb3rDuLV1xbwKWbZ6wPDllOXmtanWZSr4nVMnf0xvO+d2azcA0kOZSxy8y7G2q2oKCLa1U9CNwKbsSq1j2BuhkePjvhSbTpF9Fzv+X29EX7V2C5hRK0qRNoolIoOo60olIYVWZRTxKjcAqrxinglRFoXFo/SnSoyFyMdCRczFSoxKkVqJTStzsLiu7x8FwbPrS4tYXRiAd79BXN/iWvhtjTI1ggzwInKOfFbOyaGN5e06aiOOmc8uCn21zNssxDfVMPAne3fv8AT3knI1qpe+jzOx5B6GuSsgK843Exu0Hw6Lo6o6gJCs9icHDjFxSyO+IlkjtrmBZlEi3spYbdD4fxCn7TLaZY63a5o5xqDxHHPXgo7ZzwC2qQc90jIjgfma5dlM9OD7iSW/2Td1N57MYpPfuuoD0FXA8Yg9uh9CtC3aKtu+3qGDu/yHv6Ldz/AB5ixsM+Hk1YbEEuFv8AZks2nEKR1uTqP9dPMB8jer9nRZVs3Uawh7cp36S0/Ydi8kxEEq4qZYnbRGxspJ3jja4UX5soB93FX7Ov0VRpGUnNc1eWVao2oDmG7j9uxEKiuyXFo78GHyyBW1HvyzssbiNm1mwbdTcKoT049K862yX3e1DTaYgho+dpK6zZIbRtjUI3YtPmcLH+rpFgi8QZVkcDxlWY6LqqiwA0jxm/mB5VpVW1bm/pWVwBDB/TMRqSZ0JADYz+oqClUZRtql3SJl3HjoB3Ez3Id012i5mU+miEkp9NLCJThKISSpBKVEp9NCSV2gUXsaClbBOauYvKSBcC6ny6ev8A5qtUDKzSx6tMx0nB7FHLHPeCGYgX3Rm0jZdwdbcaQptc2ABA2A1chf2TKbHUXzP9JBAGfEcDxzORA3T01tcveRWZ/wAhnPd392c8UskZlbuZt92Mehg2pFsfC1rGwYWPUVY2JtDM2xOmhPHeO+JHfyTNr2YI/MN7/ft3HuWw8Av4C1v5hY/lsa6YOMZrAgbk+Mw+uCWMgeON1v8A1KQKqXjcVF0cD5KxbGKrZ4hDvZ+dNy0siFnjmspaTeWGJpA8bKyMSb7kEm/Nc5TbRLXMJc1wiC2eHL9Fu1OllpAaRnMwN/Nc+2ObM8scitK8UOIUkygiRVYeEWI2U2f/ALaxrI4KxcRB1AGkgyfDJaD2TSDcs8j3iEUiKvRcU6Li4Tsg9aJSqDJfillJCY4L1oxpuFcWwop2JJgUDgxS403AFBsIKXGkwLg+GpwcmFgUO4FLiKZhCyO58yB77j9qRAU8NIY2Vxyjq238tzXK/ihsspj/ACHouk/Dp61Tsb90Q/SDkM+OkwpgVRGsblpXYJGurSbs3NrL0B5rkrCsyix2LUwI7Fu1Pqg/JVHIcwgwd4cC4xMwARsRJdYU1tcLEgIL7j2mOwAtfitenaXF5RqOIhreth3kgGOzKfZZ1WrTo1aYfvMDkDGp8PdEGOwKK6sxDiYiQkqAjgqBINNyRsOlzvztWZY1ARg4adi37bNxyziOYI0KzvpE7MzQRDunZsPctERvaRgAAbcMQAAeCQOprWILXCNE9l3Su6LssNVsduXDv3buxCk2EhM8UkbFDKqSMNvs5o2Acg8FTza3n5WptCpLS3hofnBD7Xo60VZh3mY0P+QyWxnESiY6UaPUNQUggb7MY78pf5cV1mzNoCuzA/6h5jiuJ21sr8rUxU82nyPBFnaGUrhcCI0VpGw8dwYUl8OgWF2BI8RJsPI3ttXGVKdN213Cq6AXnOYjM5zuWlal4sCWiYaI7Y4b1kZ9CwwmH1oVc6rgxrHp8T7BVVdN7BrW3vetrZTGjbNaHl4DMiTJP07+Wiz72oTs1nVDZdoBG53FDmmuwXOpaaVEqQWiEJwtKkUglCFIJQlhOEpJSwtXLs0ZBpbdf0qGpSDswpmVCMiuucqksZliYCWIawOCQpDMo876QbDkqKyNo27zTxN+pmYK1dn12ipgd9LsiqWaxNJDDjI2YtEveaVSw2DMRfcnfUrDUdhfgVzF09zaja4GbyJMQJEREHt1zK37XDDrd0QMomTB45Duhb0WOjdVccMoYe5heuwoPNWmHjeFzNamaVQsO4rr3g9/vpao/hu7D6JKf1jtCFexWElCOUeNWkSDulezaxHFZrBWDDnmx6Gxrl7KvGPDVDCOMQczx4cl0F9SHVmmXNz0nLwVnt8yYfTGoMss08YmZ0tEovqUKG9onxdSLBvSsKkOmqvqOOfWOXHfCvCo5lNoA6uQz+6JxhfCNug/SvQqVSWA8guSqCHkcyuLQWqYOlRpaBRJQpLIBSEFC7vnAAIWKIe9Qx+ZpgoE5lx8U7GOCxsRib+Xw2/SrTWKJz1SkxNSBqhL1XeenhqjL1OPDSMAVjYg8G3NU6u0bOk8sqVWgjUEiVYZZ3NRoeym4g74VLMMW0rantewGwtsKsMphggKs95eZKrrGbMfK1/zrmfxR/Lpdp9Aui/Dh/iVOwepRFk2cxzYT6pMmu6lGB40jeNvQjax5BW9cPVx0anSM7e/eupNMPOa8xy9+6xGmJXYmQxMguxcarKVAG7jyA36cmuv2feGi4VHfSRn89PBYF9aCs0tGu7u+Zr1rG4ESQLgJJL4sN3qKg1fV2N2HfPewuNVxzYm3IrAvXUWXJq2winwOU8Y5bxw8lobPq3DGB9T6hv9PY8V17GdsdKnB5gv2W8fiF+7INij+aX4PT3bi5RuMOTjIOhWrcWguv8AqbXKqMy3jzHP17devajshFh2Eov9WfYyCzCLV7LP/L/MPS/G8z2QQ5qdR2l+boOpVYxDccpjhz5Kv2reaHLGSaJZ3wu8GIjHefZghQXtuCBYNfYgEncVNgewtLTHMbllOwNxVHbxm0jU9nD03Ify7txicVDh4hDMkZYRiWMuiB7MFRnuFdT5E7WHNt6dWnhuPzD4dBBcOIkTluKaWW5oAUQ5pcCJOYbwg6671tTYL/0LJ9mXhk1to8QCvxqdRpLXL8E7Cta2r0G7Wp1KLS1lRhb9OETrlx0Gm8rErU6rrJ7Krpc0zrJgcd41OqGtNdmuchLRSohdRFtzTZS4U6Q3Nh/agmEuGSpd3RKIUkjpJS4VMx2olLCfu6SUsJwlBzySjLMKfZ/DqnilQGJHdQ0iCRFQArqGoixBF9iDuK4K4axltWpYWy1xAOKHa7hGY7CF14e99am9rj1mgwBke07u8LlkOYExkIBoSR1UEDZdZK/kR1rf2F1rWHag+oB9SVl7aBbcyN4/T7LUlzNljcsqmyMQQLHZSRxzVy/Ap2z3A7j55KnZA1LhjeY8s1VynASQt3TwQyK7xoFmTfQsccQdXJKkEqTbT636VzNgx5szcMDXZkkHXj3LdvKrOnFNxc0wII0nsVjtrg8v8MUIiTEAm6QeC2j2w2iwuCdri/urnRVqkmpHV5566a+C06DTkHfutiTMyQAFtYAc34Fek0qGFoBK42o6XEqo+IY1OGgKOVCzHn+1LkkSZR1vRKVV5Y/KnAphCpyR1KCoiFzXDMxAUEk9BTalZlJhfUIAG8pG0nvcGtElXfqAj8IAmnNjoBBjiF+ZW4vsduPfXF7U/EjqwNO2OFm9+8/48O3XsXTbP2I2mRUuBJ3N9+Pomky9ibyY0q55VF8IPkt2G3wFcl0tEaMJ58fJdLD+ICx8VhZIzaVGQ77MCOLXt58ji9eoW+1aNWRw4Zjyz7dw4rz+ts2owS0yPnd2aE8FDvdAb12P51j/AIkdTrUKbmOBh248lq/h+m+lWqB4IyGvaqOR5ksGLRpLd2Tpe/RSefgbX9L1y1WiatIgajNdTMIoz/ALlSTYjBwmTESsx75yr9wj3LGJLc7877c7XplCv0zhSqGANOaqOp4hj8R83IO7IZl42bcYkku0jHUzgm+oFr/EeldhZ2tnc0Tb1G57j7cCPNYN5XuqFTpGHLeN37eiPM/y4TxJjFXRI/hdOO8K7a4xyxFveR7hflatJ1nXdb1DIB1+aTv4HxW3Z3eMNqU8j8y+ahR7NdtThbQ4gd5hmBBHtaFPJUHlfNfl5VcpVizI5hada3p37TUYcFUZ8A79efjxUs+IK/WMrn1wx7uiE6ogepU+0nr061YqvcW9U5b1asa7XNwXbOsdDudync713INHbl4naERxd3MG7xCv2epj7YSxA6k22PNr70xlN0EnJUripa9M1lOTr2g89/af1Rd2ZxqojyTBSJI9DiJwyvq4ZAfF0O3Iv61Nf3darQawAYmOBaezT5os9mwRj6RjvqBkRInfB4Hd2rImw4HiQ6oySEfo1unow6ryDXZWV426otqDIkZjgd4/XeuMvLOpbVTTeNPNQ0VblVcKkEolLCkq0iIUtFEpYU1SiUQphKSUqfRSShOEolLCllbpDMZCU9tDySyld76V3t8De1cjcVDN0GmDJyLZBkaSND39y6VlIvZbiCctxjfwOqyMNmSRd+ZCiu8zyBY7vcOFNt9lsdW1Q7M2k21oYSCTly5LTu9h1rqoHEhoA7T4Iny/Ad6iMykK+lrXHQhlB43uBcbilv7+pd0ui0B1hFrsmnbVMckkceavYXJHhlVCJWBsQ8Ujgm232mkjfjzHlxtXdTpdAWdEMUQCMvFRvaS/EKmU5h32+BWsb2JaaWFzIQImdzr+0kPeKVK3FgBx1Psis+1sHtJNSIMZDkZUr7lmGBrnn3QtmPskvJZz8h866OptCs7Qx2D3lZVO3tmatntP2EKtnOV4bDp3mImWBB1Yjf0UcsfQU+ntF7RBEqKraUnuluXoh3DZlBOpfDd40YNtbDTqPovT471o21Z1VuI5LPuKIpGAZUHS97C1vPa9ug9atgwq8JRxKP4mtQeGAFrn9aC539MFEDeu2Py+EKrLI4Jt4SNRbb7gG5PpWPebdp2hLHAOdwH/ANjoFoW2yn3HWGTeJ+3FLD5Q7KxN4kA9hTeV+vjYez7h+RriL/adW7diqmY0b/SO7f2ldLa2tK2AbTETq46lC2YZ1M14MJF3SKSGd1KgHrsfE7f8Jq/s7YVa8ipU08vnYob3alG1lozchybKpdR1K8hvu/fFNXrp+77v15rafsS4Y7DTwxuyH3KoM2vbuaC8uB7/ALI+hzVH0jEIrDUdbWuZFYbq5Hi2OlgdzcW4qS72FWZ1rR5gaNcdOwnLTLPxVC22pTMis2Cf6h9wM/DwVDtLg41jjeNgwdze1wFOkeAgu1jte4O928hWDd1auVKoxzcMQHGTv3wDGmhgQtywawuL2kGd408Bv7RKBcyWkolaJRz2M7SfWcP9XlN5YRYE/fiO2/qBsfSx86zNo2xpuFVmnofnsigRJBWB2a7HFJWxGN1w4bCEszG6GQqxUJH1IYixt525Nazr0wOi+o6cv2VKtSaerqiPsvn64rFPiZSqj+HhwCT9WQXXS68WYc28734tcGxn3FqXNfL9TxJ5/M+1Z7r9tvVFMt6vH58C2s7yBWJdEGq/jTkWbllA9pTzsPd5VgUazqTuiq5fPRbAIcA4H57rK7OZdA0jQqwhYrZSpur3Gkqy3tfpdTvuK16TwTnqtEXDqdEOYJaNW7xGhB4eizu0H0cYuKYTJEsyi+ru9yV9U5vfqtztTnNeGkajckZe2deuyoOq7R07x6cM8lTxWAOg9yGRiLMh4DeoPsHre1vSlLQWytLonMk0ngbxvH3VTsRjsXhZZPAJVe/eQMpIbmxFr+W1wRvxUjK2CBT1WBU2fVqk1LnMSZiMu75lwRnhsXg5ixmSXDAkaLoyj+YXZbHf3VYpbUr0nkz3FQV9isrU2tpgO5jIx87VRxWFAYiM61vsw329dNdJbbSo1WSXAHguWu9kXFB8YCR2LjhtDNYuE9XDAfMKagqbctWOwyT2BWqX4bvqrMbWiO3PwXWSNQbLJG/qjav7GrlrfUrkTTKo3mzLi0IFZsSoFgDbcn0BP6UtxeUrf+YfJFps2vdT0QGXMBWzhGAubAerL+l6gbtW1cYD/I+yldse7bmWei5x6Tw6/MVZbcMf9JBVV9rVp/U0juVuLCruXIsPWw+JqK6rOZTJbkVNs+jSfXDauiCJM3ku6xxpIzOCrbqVseRY2IP8wI3+NcgC84i/U7129z+XbhbbaDdu8+CN8NlMAXW0AlkYamLeLxEc7aY/zvVVsDcrbn1H/wBeXLL9VKHtjhoF093rYc6SQL/1EXPuBtUwq0mjipDsyvVMl2Htz/RWMD257xtMURF/+nDGWJ9Tbc04XLTkFDV2I1gxOd3uMIzy5sTIt+6MXrKQCR/SpJHxtUwJO5YtZttTMB+Ls9zHkg76We1uLy+FBCyh5WK6ytyAFJJUE2ve3N6cMzCqVHNw4mheAZpmk2IcyTyvK5+87Fj7hfgeg2qQCFVLidUafR/2k0qMMbgk3W3BrZ2fUYRhOqoXbXziGiP1dm9pttuTbjj/AIKmvL+2s2zUdB3DUnsHwJlta17gwwTz3eKufUQfExKLyDIbmw8l6e9vlXF7Q/ElesMFHqN5fUe/d3Z810VpsilTOJ/XPP6R796ysRn6+MYGJp5FB1ycgWFyGfj/AELuegrOttmXFwJghvr+var9W6pUj13AlaPYuLvMO2JON1M48UdgixuL6UsfEbgnxX3222rVp7Io16OCmCH8ff52LPuL6rSrDGOr9uS6/wCFDEsTE6rqPiVyTZr9G3Nuea1bHbL7Qi1vWw5uTSNCN3LsI781mXezm1x09uZB1HP5u8Ml6Rg4Y0RVCqAoAtYHiio57nF06pjMDWgLxJkrrJWCqWZiyg/zD9DWB+I87Zv+X2K3dgf9wf8AE+oQ3mS71ydE5LrSp9kiVxRKgGy3KklQwDLcXAuK0adtUummnTIkjfvGseioXNanQ67+O7cYIlen5cyY1Hw2JQlLba7X42ZCCbEehrBr2lzYVRjBE6e06FSsuKNwzFTIMax9wvKMZh5MvxTIfC6W8QuUkWw/iLcXU78WIN+bCtu0u3loq0jGvd855FQXFsx8tcPnzeF6Tnmb4mPB4aCJSmIxA7x1VnbuISRZNajUgYkC/IJYDzqq95vK5e+MspAiTxI0UdGm2g3LuBM/AFTzHBR443hb6tjF2swIhxGnfYkXPvHiHUHaqz2VbQxVbLZieB4cjyPcr1tePbDqLs9YOcjny5hV8P8ASHmGXOIcZGbDYd4NalR1jlXdhx52q9Se5zZpuDhz1UznWFwZqsNN3FuY8P0CLsv+kHL8YB38elvxD7S39LJaRflTzWAyeCEM2dXYMVnVDxyMeIOXip4rsfhcUxlweKGq97AhrEC3K2dTxuwY0dE1xljlJS2lcWpLbilryifGQe6FiZlg82wytpd5Y15Kss4A9VI1Ae8Woe6s3mPFaVKvsy4IJaGuPEFvmMvNcOxeP1OzM2HVjYW3iuTv92w/I1AHAmd6No0agAABI8fWVe7aRzFQGCpywlS8qgDoxVdQ/wDHNPMj6gqln1pFJxnnA8jkUFwYDVIpbEjfrGxDD3rKF2+Jp9K5NIzTyPap7qwq124awkcwPstlMBoOoYtvDudcaSbeml/2qSrd1a31uVK32Y2k6KTBPzit1u0GGEZDzs21rLBufi1hUAa3+p/krzbG5xSKYHa72lA+YLG7fYd6GJ5dlTa/ACWt8zSsqtYZbPbKs3NjVqU4cW9kZeefkjrLsuy9Yg0uHaWUDcSuXF/QFmH5U6relw6xlYP+nVGvwsho5D9kNd9HLiLYfBjTf+Egdhbr4EPPrx6VWFRz933XQNs2W9HrvA5wB6/vzXreRmdodMmFSHpYsBt0OlAT8DatCnMZtgrkrvoW1Zp1S7u+5jylZXaLIsHGDPio0bTv0gQn1N9RPpex8qSoxmrh9lZttoXR/h0nEf8AsfYeHevL8w+mOSO8eBw8MCAkXVRc+vFj8qc2m6MoaOSr1ri3x9fFVdxcYHdEnzCqxfTTjliKnQZD/wBQqCQPQez+Rpejfpi91Gbm0PWNIg8Aer7oEzfN58ZLrnkLvxdiTYE8C/T0qRrQwKtWrurkCAANABA/VV4sFqIRNUkhIAVBqvz5c9OPXy3C+BJyHNQiniMNzR12X7C4iIiaeQYawOxAZ7Eb+E7KbX9rjyrPqbc6F0UMyr1PZjag/ifO9GXZ3PsBFKI1LOzAqJnu+qTaw7w7A2JNh5edqyq1G7qg16oMfPmavHoxFKmRPAcFHtNlhknJlaQxkDRHcKvG9yntD0J9966f8O7NtKtEViQ528cOE/IWHtXaFzTd0TRhHHiuMaBQAoCqOABYD3AV2DWhogBc25xJklaGS5XE/eWBR2OpipIB26rxzc+/fqa43bVWts28ZcUfpcMxuka+IIXS7Pw3tqaNTVuh3wdFby/KZUkvq0gdedQ9B/f86TbO1tn3dmMpedBvaeZ4cv6vNM2fY3VC4OcN38D3cee5bQxsg2KubdVO3wua44XNYCA93ifddCaFI5kDwQSy17HK87VTMYCyWHNwf1rC/ERAtAT/AHD0K2dhf9yf8T6hDOYDf4H9a5ClouuUOye2Lt5xt+x/aui2Qf447/RYu2B/057Qj7DyFGDLsRW/eWlK7pGlVGR8QeI5rm7a4fQeHs/fkVqjJMJjpknmUmSNbaL2U2bUCw+8Ab7Xtub159d2tzs5xpHR2juPseI/dddQu2XFPEzdqN4+bign6RsLjIsY07yALL7BUkpoS2mNxbkXB68k+dPtHsNPBv3+6miQMO5X+z2NTHTQx4qOVpCbLpa8fh+07wOCACNJ8NtW/Frmpbh1NtCGF075OXA9WJz8OegUAFRj5gR2Z+Mx9+SsZr2idp8Q2IwrYnBNN3CD2ivdnSTFGfau17sDe/HFUadIOwNpuipExxnQTx5KdwLG5jIakcezgFjy9isJi7vlk41DmGQlXQ+Wr2l9zA++p/ztaicFdvz0PcmtaxwxtPePkhYOIynH4aQLKJFsdmIJ/wBrryfjVltShUEt1+blcZe3TW4S7E3n7+60MpyuZWaVpXl1bkCbQ+/UMQb3FtqmcGuEgKO1u3scWveYJ0IkDu9kZZP2ay6ZVviXjc/cd41Pu3UX+FRCnRdvhalXaG0KWbWBzeIBPoURQdhMKm/1ybj/ADo7W9ARU+BoEYvNZn+q3JcXdGJP+0ri3Y3LF9rEH4zxD9qiNGlvPmrI2vtE6M/9Sn/wXJ1/60Nx176G5t52G9Sh1OIn0UX5naeMvDDJ/wBpQ92hxmS4YaiHmJPsxzX/AP52ApopU3HIT3qR20r6mP4rgwf4rDwwwOMlQwt9VUj2CXnZj5+JVCn/AFGoTRBdGnmr9HaFZtLH/M5wG+Uk+QXouXZFgIF1zy6/WaRUH+wWv7jentoUWarMrX9/XOGm2P8AEffP7Jsd9JWAwy6MOmu3SJREm3qQPmAak6doyaPsq7dk3NY467o5kyfnegPPvpjxD3ERSEfyDW/xZr/kBSfxn6ZKYUNm238x2M/Nw+5Xnub9p5J2u7PI34pGLH8709lsZlxUdfbNPDgoMgeHkFd7O4XC314hib38OyC+2wZiATvxe59aZVdU0AyVVjac4jElEz5A0/hweE8DcyEaRY/zyAWI8tLehqsbpjPqd3ap72bvnzuUIfo8wmG8WY4xL/5cZC/Asd/kBUT9p1amVBn3UbbNgzfpzyCLOxmcZcdcGBjWNx1AAd14uGfxNYm+/p51RuqdzAdXORPcFNTFMOhhmBoqGNykySFsS7ym/sN4UHl4B7X+q9dzszY1pSpte3ryJncudvdqXD3Fn0xu3qWOy9JYjEwAXpYAaSPZZfIititbsq0ywjJZtKu+k8Pac1f7K449yqTnXa66juVZSVb3i9/+c+eUXVLW4caGT2zLdzm745jeO8aELsbljK9MF/0mIPAnSe3j3HVX3yPxbEaeQRv8Lf8AmugH4st+hxYTj/t3f+XDunksM7DqGpEjDx/T9U+ZibDRg4SJZD98k6msOmkW1fA/CuXutp1b+pNw6BuA0Hzmt20saNuIYM+O8rlk/ayKY6Zfsn4sx2J4sG8/Q2qhUtnNzGYVyI0RY7Rg2sv5U04eCrDGRqgNoD5V7BiXCYVxliIHHWsH8SZ2P/Ifda+xBF13H7Ic7S4QDxr1G9cZaVD9JXXELH7LNfGx+quP+xj+1dLsvK4b3+hWRtUTbu7vUL0Xuq6uVycLrESpuNiOtQXNvTuaZp1RIPyRzUtGs+i8PYYK0Mx0Y2AwTWDcq3kw4PxBIPoTXCX+zK+z3Y29ZnHh/l76ei6iyvadfk7eOPZ7a+qyOxnZOfCGedgGkEckcKAi7nbS5JIUXttv1NUq1cVQGhXqjwYCGYM2niAw86XEEqNuwSS4kEpWzkK4PoeGHO1TNpMFVtYGPThu0hSOdiaWgSCinKcThJczikhjlEyQSSNqQxhVICabsAWN28rC+xqzf1zUoTixCQJ37zzWXSo4HYcMHyWfFj8ygUExQzwykuysbMe8sSWYkjgjYgH0qI2DHNBktMA8vDI+andcdciAQMuBELs31aYiJosRhZHYBTGA66mGgEEBgosbbhbelRH83QEyHD52HzKfNN+mR+dyzM07AT97IuHxqEpp8My6Rdhe2vxFjYXOw599Db+j/wD0Z3g/srFK5vaQ/hPy4QCsPF9jM1X2YopPWN0P5MwP5VPTubN28jt/RSv2rtAf2+HuszE5HmsZs2Dm+ERYfNb1YBtD/Uohti/OmHy91Rmhx6+1h5V98LD9RTwLX+4eKP8AV9oncPALrlmDeQ/+pjcqDxYLxv1FI59Nn0EeKidWr3Df43oEYT4PCpGkkWGOuwtoJLbm3iVBfbyNvjUZqtORd5pKYdTdLQhnFwY55CIcJKAeLRSEfBmFre8CgG1Alzx4hWn7Wvh1WDvj4FzXsLmkx3gYA/ieNAPgW/anfn7SmMneRWXW/N1zNQ+eXgFqYT6JMSd5poI12BsWkYE+gAH51C/bNEDqgnyTGWDyYJVpuyGU4XfF415GHKJZbny0rqb8xUQ2hd1v5VPL5vMBSmzp0/5jvP4U/wD9bZbhdsDgQzDh3Av/ALm1PR+Ru63858Dh+ggIFe3p/SJ7MvM5onzTPZ8dl4lwl43YosqhiGjAIDlRazbb3NtiTztVKnQp0rrBWzG7geHzirJc40Q6nr5jisnMPoflVRNPiGsSNQ9t9/Nr2X/urrLGiyq7CIA5LEu7gtGLMrKy/LYcBj1WxIkQGN23Mb3Kn0323t94etWqtGhTrdFVEtcN/wA/ZR0XValA1KRhzTu4b/m9elNB3yhiLPxe2zW9fOs0XFTYlXonS6i7McW8v0ynUbwpzSZtKnjbDag14H9PTQ7lTXLmJtY/t8+KmvPxXRYIt24jxOQH3Pl2qO32E92dZ2EcBmf0+ZLNxmZtg5fHhgYifbBvcnqOl/Q2Nco5zrqoaxf1yZyyjs910rKTGUxTb9IEZ/dEWT4+OdWaKVNKi7atil/5f2O3kapdC5phw+ckVHRnvWRnuf5fFclmlkAsTG76jYnlkZV5J2vt0FW6dGs7Jogcx75qPCTm4rzDtJnazyBokeIDkmaSRm4tq1MQLela9tbljSHwe4BMe4ZQT4rWwmQ4tkVu7ka45NgSOnPpVR9xRDtQrDQQEcySGvSAF58Sq82oiy7k7Vi/iID8i4ni31WpsYn80Ow+ioZrkMpjPXbiuBpV2tdmF2GAoUyLD6MwhVrruRe1+UbpXU7LqYqrSFlbSb/Ad2fdein31165BdIICx2I+JA/Wkc4BABK7LgG3429RTDUboU4NKs4PMHiNm3HkefhXNbQ/DzHzUtcj/buPZw9OxbNrtUiGXGf+7f38fXtWP27ymLFxfWIyBLEviB2LxjcqfVdyPiOu3OMNS2qdFVaWngfty5jJb1FzXDEwyOIVP6PcpmjjmnIbu2iZI1uSWbYlgo9wF+tMu3BwgaqRzxIHOVRgzmaEqkmGjkEW+iRpMNKVckAFjsV22utvCN9t9KjfFrGtqGWjIZSMs4+SqlazY8l1PJx1z8+RVXNu0eJaaLuMKUhEiF7lZ22YEjVEfCB59evlVireUKzD9LTB0kT4geiq0rStTdnJHP9CUR9quzOHxGIl7zvBJdWDI5UgaAAQOCbg7kVJsGjSr0ntdqD5ED7yoNpV6tIsLdCPOSgvtBlk+AjMseYy6bgIj3JY/hXcg9TwKu3Wx7ZrcTgPCD5KG32nXccIJ8Z9VodlM5ziRIpRMjw6xdWsrFVezgWUc2I5qiNhMq08VIRwzOqnftLo34aoHPL2Xbtv2yxuCxDRQhCjXfUVZidR2Gx2sAPnWPZ7PpVmHpCQQYj4FoV67mEFjQRA+arCH0p5hb+HF/+t/8A5Vb/ANGof3O8vZQ/nX/2DzRJ2e7XY2QxyStAsZI1p3cgbT1sb29ahq7KpMaS0me72UrbkuIBAjv91W7aZzmUeJEOFBZShcFF1lhq3JvsOV/3Dzpuy9n0blpkEuBz+2ide3b6BEQAQhrE5nmwkjimeQPMbICyoDuBvosRuRyRWq7Y1FhALInv9ZVJm03uBIMx83e6Mux2WY2J3+tSIYpFsVEkjOrA+Fgx3HkfF+lF7sF3Ql1OMTc448tAOxNobYBqgP0OXyVi5r9GYAlZZZJJSxKBioHia/jY3LGxO9xeruz2surUVGHraEaQfmY5KrduNC4LHfTqDy+ZFC2d9kZMIiPKVOt9ICkm3hJ3Nh5GpK9u6kzE5Ot6tOtUwNleldj8rgwqCWAsVkQFizbFTvuBYAjf1G9OuNk21xQxF0GJDidPm9RM2hXo1ujw5A5gb/m5b2YSl4+9jLTDTdFDA3HkhJtWZY/iCnbM6CsyHNylsQY3n3znVXbnYzqz+kpuyOcHUTw9tyEs27M4rF6JHWOIqp0Jq1sQxF9TDwg+EWHvvaql/t1ld4EZcvmfkr9js9tuDBJPzcr2D7WSRlYMZeMoAFNrL5am9T+K5HurNu+nuhja8uHD5981doUKNGcLQJWlmfajCqPFK0u3swXAJ6kyEjb+kj41Wp2jzqPH2QS7dl2oCzftZLbRhi8aDazv9YuvFm71Tt8/fWpSs2E4qgBPIR6EKJ0tENJ+dsoXfMZCx1FbH8KgfCw/arwosAyUIrPBzK2MF2YxU9iR3afifbb0Xn9K0LbZ1SpnEDmqN1tOlTymTwHyEW5F2Mw0bAy/aEclht/pTj53rYp7PpUhMYjz0+eKxKu0atUwDhHL3/ZHX16L7upRwBa9gNq5m9/DtarXc9hEHP381r2u16TKLWvmR89FmwTqo3iVj5tc12LmF2joXPtcBqF1yzSZlNrXJ26cHisnbrf+hcDxb6hX9mH/AKkRz9FtY1Nq88qhdbROa8vz5FTH4YjrIAfjsP1rb/D7z0gniFW2m2aDxyKMFQedd/K4lWIFKkEaOOtj16g9aY6CIzThlmoStdibKL9Bx8BTgIEJpOagVpUJtNQ3FvSuGYKrQ4c/twUlGtUouxUzBV7D5pIgAI1qOmwYD0vsfyrlrz8OPb1rZ0/7XfY+/ity32vTdlXEHiNO8e3gq+eQYfHKFLd3OlzGxFmUnkEH2kPUdem4BrAc2tauw1mETqDv7Dp4LXpFrxipODhyQl2Xyv641j4At9bc7rYEL58j50VAaZyVhz8Ilb3bjs/iZ37yEHwoN45NEhte4Xob7bE9KWzrGi4uBg/O9QO6N7MDhKB8XlkeKI7yXEv3ZKgO6hka/iVlMdwdh8qvVdp3IgVIPicu2VG2xoA4miPBW4M1mwMaxpCJYV1WbxBhdix1sAV6noK07DbRwYCBkql1shlR+PEZK3zm31jCLiEiUuyOmhrNpkjJC3JG+xB6Vns2l+Vu6ktBa8znuJ36czI9lK/Z/S0msxEFu/iOCEexeRzRYgPiYxoKtcuUtdtwdJP7davW20rRtWXuEdhP2UNxZ1zRwsmfBFePz3BQNpdQG5Fotj7mIC/G9q127Rs3txMz7vdZn+n3gMOy7/ZXsuz6PExs8KsDCwR1cBTpIuh2JsORf31ztXaIsb01qTZY8Zj27Dn3rWbYOuLYUap6zdD793og7tBgMZi8THMkJiWIaVMjoPErltfNyPZ4B4qxc7ao1IdMchJ+yS12Y6jLTnPd90Q5/wBrRhiA0MhuNmuAhNtwCLnb1ANadLbtGs2aQJPA5e6zv9EqNd/EcAOWfsrPZ7tCMZE4NopUB9kg3ja+l1LCxtvyOm/NcvdXNa0uTXt+qHbt07wR5jtyW/TtadWiKVbrRv8Av9j5rAGFwkkmnFY44hwdlaTu4xyBaxsW9xHup1ztG/qtxYDHj5bvBLRtbWiYBA+cVxzTIp4FJw7GfDnmByXAFyfCOu5J1LZh671FSv21wGVThcND807DkVYNDAS5g11U8px+LhiaLDYaYKxuuvVL3ZO502jX15PWitSovdiqOHOMp8yhsjRZmdx46B1leSaNnAuQ5Vb7kLa9tgRz61PQNvUBYADHLNMew/VJXDPMyxqIFxTRSqb6dSqzKbdGj0kH49Kdb07Z7ppAg8p+8qJ7qrBrPaPaFnYDDz4gAQRvIeDpUgA/zMfCPnV+nbOe6GhRVLxjGy4hEmW/R1O1jiJFQdVXxt7r+yPzrSpbNJ+swsmttdoyYJ8gi7K+ycOH3iiBb8beJvgTx8LVqUbejS0GfErJrXlarkTlwC0DhW8jVvGFVhOMCx6UdIEYVP8Aw80nShEKsy06U4Kzla2lU+/9DWVtvOxf3eoV/Zp/6lvf6FbuM9mvPKui66lqvLO2O2Jw7eUyXP8AqFaOw3RVHaPVNvhNN3YfRGgWvRVwifTQhLTQhPoolIn00iVLRRKEnhDCxAI9RemPY17cLhI4FOa9zDLTB5Kvgst7kscOzR62LMvtoWPLaW3B2HBFZN3sS1uM82nl7LSobXr08nQ4c/dXBmWJTlEkHmjaG/2vt/3Vh1vw3Xb/ACnh3bl7rSpbZt3fW0t8x7oJ+kCaQyQzwwSo4usxEZbUPDp1lLhrWbe996hobMuWBzK7DG77xwVz8/b5Fjx85I57PZtAMPGqyREgeLQ1xrO7eR+YrEqSww4EdohWjTLziGavYhYJQNYBAN+SN7dbHeoxUbqlwVBohztdlUUcDzYfwyIAdIN0dQfEGU8GxJ1LY7C9xtVilUY9wY7fv3j5wKRrakzKzOxUuGxnfLiIVcxBQA41LclrlCd+g6A2NS1WOtSCHa93ih2KoBl2onTJcIgbukWIsuklNtvK17VTqVzUjEZT2Ne3csvN8hURu+HlkEoUlQXZ1Zl4Uo5K78bAHfmlp1myA8At7IPiIKeQ4mRIPzcckJSdoowsAxSLNHMqsxQWAYNZ43R22sRyG9bCrzbI43GkYLToeHIjj2KJ1UgQ4TO8eyL3w+Wx6rQwLsQeNweQbncVTNxXfxUgpEDMod7TDBzYZ0wqRBxZh3UYJOnlboOov+VXLMXXTAuDiO9JUdTa3rO8VnZlhsTP3T4DDTYd7HvVC/V1Ym1iS2lX4O9altsyv1m1m4huJ/XMLNq39s2Cx0Hl+iKIoczdUDCFCFAYtIWJIFifAD7+aaPw89ziSY+d6adt0GCGyewe6jP2ImxAtisUSux0Rxhdx5MxP6VpW2xaVE4pz+fNFSrbae/JrfFaeB+j/CR2Ij7xh1lJk49D4R8BWlToUKf9Kzal7cVNXeCIlyplFgAoHy+AFWBWboqhBOZXaLLr8mmurQgMViPBedv70w1eCdhSbCp0FIHuSwFzeNBwKcC46pIC4a18qfBSZIbar4Ua74D+Ivv/AGNZm2P+yqdg9Qr2zv8AuWfNxWzi+K86q6LsaWq8u7fe1F/+Vf1q9sf+b84ou/pPzcjg9a9IXAJChCehKnFIhSpEiahKFKkSJxQhOKEKS0hQneBW9pVb3gH9aaWh2oSh7m/SYWTmWAiVWKxxqdtwqj9BWfc2tCfob4BaNtdVv73eJQTnc7BFszDxEcni3FZDbajid1B4BbrarzHWPihaLEOjjQzLqvfSSt7cXtzUdemxzMwPBT0nOx6q9NmM3+bJ/vb+9UW0Kf8AaPAK0XHiszG5rP8A50vX77f3q1Tt6X9o8AoKj3DervY+JZZSJVDjmzgNuTud+psN61LdjeCxbt7uJXsOWZVAqKVhiU25CKD+QrTpUKeuEeAWTWuKx1efErQqxAGirSTqnFIUK1h+ajcnN1V9OlQnepFdXioDqnJnpQkVeX96kahc3alAQu0rkcE/P0pgAUgXeGMFbkA+8XqNziHZIICwXc3O55q+AIUBJlf/2Q=="/>
          <p:cNvSpPr>
            <a:spLocks noChangeAspect="1" noChangeArrowheads="1"/>
          </p:cNvSpPr>
          <p:nvPr/>
        </p:nvSpPr>
        <p:spPr bwMode="auto">
          <a:xfrm>
            <a:off x="1365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40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225"/>
            <a:ext cx="8229600" cy="765175"/>
          </a:xfrm>
        </p:spPr>
        <p:txBody>
          <a:bodyPr/>
          <a:lstStyle/>
          <a:p>
            <a:pPr marL="742950" indent="-742950" eaLnBrk="1" hangingPunct="1">
              <a:defRPr/>
            </a:pPr>
            <a:r>
              <a:rPr lang="sk-SK" altLang="sk-SK" sz="2800" dirty="0">
                <a:solidFill>
                  <a:schemeClr val="bg1"/>
                </a:solidFill>
              </a:rPr>
              <a:t>Nový regulačný rámec na úrovni EU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0728"/>
            <a:ext cx="8229600" cy="4969222"/>
          </a:xfrm>
        </p:spPr>
        <p:txBody>
          <a:bodyPr/>
          <a:lstStyle/>
          <a:p>
            <a:pPr marL="857250" lvl="1" indent="-457200">
              <a:buFont typeface="Tahoma" pitchFamily="34" charset="0"/>
              <a:buChar char="•"/>
            </a:pPr>
            <a:r>
              <a:rPr lang="sk-SK" dirty="0" err="1" smtClean="0"/>
              <a:t>Regulation</a:t>
            </a:r>
            <a:r>
              <a:rPr lang="sk-SK" dirty="0" smtClean="0"/>
              <a:t> </a:t>
            </a:r>
            <a:r>
              <a:rPr lang="en-US" dirty="0" smtClean="0"/>
              <a:t>on </a:t>
            </a:r>
            <a:r>
              <a:rPr lang="en-US" dirty="0"/>
              <a:t>key information documents for packaged retail and insurance-based investment products (PRIIPs</a:t>
            </a:r>
            <a:r>
              <a:rPr lang="en-US" dirty="0" smtClean="0"/>
              <a:t>)</a:t>
            </a:r>
            <a:endParaRPr lang="sk-SK" altLang="sk-SK" sz="2200" dirty="0">
              <a:solidFill>
                <a:srgbClr val="000000"/>
              </a:solidFill>
            </a:endParaRP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2000" dirty="0" smtClean="0">
                <a:solidFill>
                  <a:srgbClr val="000000"/>
                </a:solidFill>
              </a:rPr>
              <a:t>Celoeurópsky formalizovaný predzmluvný informačný dokument v rozsahu maximálne 3 strán v jazyku, ktorý rešpektuje </a:t>
            </a:r>
            <a:r>
              <a:rPr lang="sk-SK" altLang="sk-SK" sz="2000" dirty="0">
                <a:solidFill>
                  <a:srgbClr val="000000"/>
                </a:solidFill>
              </a:rPr>
              <a:t>vedomostnú úroveň priemerného </a:t>
            </a:r>
            <a:r>
              <a:rPr lang="sk-SK" altLang="sk-SK" sz="2000" dirty="0" smtClean="0">
                <a:solidFill>
                  <a:srgbClr val="000000"/>
                </a:solidFill>
              </a:rPr>
              <a:t>spotrebiteľa</a:t>
            </a: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2000" dirty="0" smtClean="0">
                <a:solidFill>
                  <a:srgbClr val="000000"/>
                </a:solidFill>
              </a:rPr>
              <a:t>Dokument musí postihnúť základné elementy finančného produktu a vybrané informácie (typ, ciele, základné nastavenia, popis skrytých rizík, popis garancií atď.)</a:t>
            </a: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2000" dirty="0" smtClean="0">
                <a:solidFill>
                  <a:srgbClr val="000000"/>
                </a:solidFill>
              </a:rPr>
              <a:t>Požaduje sa upozornenia na riziká potenciálnych finančných strát </a:t>
            </a: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2000" dirty="0" smtClean="0">
                <a:solidFill>
                  <a:srgbClr val="000000"/>
                </a:solidFill>
              </a:rPr>
              <a:t>Dokument by mal zabezpečiť aj možnosť efektívneho a jednoduchého porovnania investičných produktov (ako z pohľadu potenciálnej výkonnosti, tak z pohľadu rizikovosti) – uvedené však budú riešiť RTS, ktoré ešte nie sú finalizované</a:t>
            </a:r>
            <a:endParaRPr lang="sk-SK" altLang="sk-SK" sz="2000" dirty="0">
              <a:solidFill>
                <a:srgbClr val="000000"/>
              </a:solidFill>
            </a:endParaRPr>
          </a:p>
          <a:p>
            <a:pPr marL="800100" lvl="2" indent="0">
              <a:buNone/>
            </a:pPr>
            <a:endParaRPr lang="sk-SK" altLang="sk-SK" sz="22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70000"/>
              </a:lnSpc>
              <a:defRPr/>
            </a:pPr>
            <a:endParaRPr lang="sk-SK" altLang="sk-SK" sz="2400" dirty="0"/>
          </a:p>
        </p:txBody>
      </p:sp>
    </p:spTree>
    <p:extLst>
      <p:ext uri="{BB962C8B-B14F-4D97-AF65-F5344CB8AC3E}">
        <p14:creationId xmlns:p14="http://schemas.microsoft.com/office/powerpoint/2010/main" val="2678419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225"/>
            <a:ext cx="8229600" cy="765175"/>
          </a:xfrm>
        </p:spPr>
        <p:txBody>
          <a:bodyPr/>
          <a:lstStyle/>
          <a:p>
            <a:pPr marL="742950" indent="-742950" eaLnBrk="1" hangingPunct="1">
              <a:defRPr/>
            </a:pPr>
            <a:r>
              <a:rPr lang="sk-SK" altLang="sk-SK" sz="2800" dirty="0" smtClean="0">
                <a:solidFill>
                  <a:schemeClr val="bg1"/>
                </a:solidFill>
              </a:rPr>
              <a:t>Výzvy na národnej úrovni</a:t>
            </a:r>
            <a:endParaRPr lang="sk-SK" altLang="sk-SK" sz="2800" dirty="0">
              <a:solidFill>
                <a:schemeClr val="bg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0728"/>
            <a:ext cx="8229600" cy="4969222"/>
          </a:xfrm>
        </p:spPr>
        <p:txBody>
          <a:bodyPr/>
          <a:lstStyle/>
          <a:p>
            <a:pPr marL="857250" lvl="1" indent="-457200">
              <a:buFont typeface="Tahoma" pitchFamily="34" charset="0"/>
              <a:buChar char="•"/>
            </a:pPr>
            <a:r>
              <a:rPr lang="sk-SK" dirty="0" smtClean="0"/>
              <a:t>Implementácia smernice IDD </a:t>
            </a: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2000" dirty="0" smtClean="0">
                <a:solidFill>
                  <a:srgbClr val="000000"/>
                </a:solidFill>
              </a:rPr>
              <a:t>Problematika úpravy provízií</a:t>
            </a: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2000" dirty="0" smtClean="0">
                <a:solidFill>
                  <a:srgbClr val="000000"/>
                </a:solidFill>
              </a:rPr>
              <a:t>Adresnejšie kontinuálne vzdelávanie </a:t>
            </a: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2200" dirty="0" smtClean="0">
                <a:solidFill>
                  <a:srgbClr val="000000"/>
                </a:solidFill>
              </a:rPr>
              <a:t>Pravidlá balíkového predaja</a:t>
            </a:r>
          </a:p>
          <a:p>
            <a:pPr marL="800100" lvl="2" indent="0">
              <a:buNone/>
            </a:pPr>
            <a:endParaRPr lang="sk-SK" altLang="sk-SK" sz="2200" dirty="0" smtClean="0">
              <a:solidFill>
                <a:srgbClr val="000000"/>
              </a:solidFill>
            </a:endParaRPr>
          </a:p>
          <a:p>
            <a:pPr marL="857250" lvl="1" indent="-457200">
              <a:buFont typeface="Tahoma" pitchFamily="34" charset="0"/>
              <a:buChar char="•"/>
            </a:pPr>
            <a:r>
              <a:rPr lang="sk-SK" dirty="0" smtClean="0">
                <a:solidFill>
                  <a:srgbClr val="000000"/>
                </a:solidFill>
              </a:rPr>
              <a:t>Aplikačná prax </a:t>
            </a: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2000" dirty="0" smtClean="0">
                <a:solidFill>
                  <a:srgbClr val="000000"/>
                </a:solidFill>
              </a:rPr>
              <a:t>Zabezpečenie dostatočných predzmluvných informácií pre klientov bez ohľadu na distribučný kanál</a:t>
            </a: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2000" dirty="0" smtClean="0">
                <a:solidFill>
                  <a:srgbClr val="000000"/>
                </a:solidFill>
              </a:rPr>
              <a:t>Zvýšené nároky na: </a:t>
            </a:r>
          </a:p>
          <a:p>
            <a:pPr marL="1714500" lvl="3" indent="-457200">
              <a:buFont typeface="Tahoma" pitchFamily="34" charset="0"/>
              <a:buChar char="•"/>
            </a:pPr>
            <a:r>
              <a:rPr lang="sk-SK" altLang="sk-SK" sz="1800" dirty="0" smtClean="0">
                <a:solidFill>
                  <a:srgbClr val="000000"/>
                </a:solidFill>
              </a:rPr>
              <a:t>kvalitu ľudských zdrojov</a:t>
            </a:r>
          </a:p>
          <a:p>
            <a:pPr marL="1714500" lvl="3" indent="-457200">
              <a:buFont typeface="Tahoma" pitchFamily="34" charset="0"/>
              <a:buChar char="•"/>
            </a:pPr>
            <a:r>
              <a:rPr lang="sk-SK" altLang="sk-SK" sz="1800" dirty="0" smtClean="0">
                <a:solidFill>
                  <a:srgbClr val="000000"/>
                </a:solidFill>
              </a:rPr>
              <a:t>kontrolu procesov tvorby a distribúcie poistných produktov</a:t>
            </a:r>
          </a:p>
          <a:p>
            <a:pPr marL="1714500" lvl="3" indent="-457200">
              <a:buFont typeface="Tahoma" pitchFamily="34" charset="0"/>
              <a:buChar char="•"/>
            </a:pPr>
            <a:r>
              <a:rPr lang="sk-SK" altLang="sk-SK" sz="1800" dirty="0">
                <a:solidFill>
                  <a:srgbClr val="000000"/>
                </a:solidFill>
              </a:rPr>
              <a:t>v</a:t>
            </a:r>
            <a:r>
              <a:rPr lang="sk-SK" altLang="sk-SK" sz="1800" dirty="0" smtClean="0">
                <a:solidFill>
                  <a:srgbClr val="000000"/>
                </a:solidFill>
              </a:rPr>
              <a:t>ýber vhodných obchodných partnerov</a:t>
            </a:r>
          </a:p>
          <a:p>
            <a:pPr marL="1257300" lvl="2" indent="-457200">
              <a:buFont typeface="Tahoma" pitchFamily="34" charset="0"/>
              <a:buChar char="•"/>
            </a:pPr>
            <a:endParaRPr lang="sk-SK" altLang="sk-SK" sz="22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70000"/>
              </a:lnSpc>
              <a:defRPr/>
            </a:pPr>
            <a:endParaRPr lang="sk-SK" altLang="sk-SK" sz="2400" dirty="0"/>
          </a:p>
        </p:txBody>
      </p:sp>
    </p:spTree>
    <p:extLst>
      <p:ext uri="{BB962C8B-B14F-4D97-AF65-F5344CB8AC3E}">
        <p14:creationId xmlns:p14="http://schemas.microsoft.com/office/powerpoint/2010/main" val="721520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9486-350D-4B6E-BD92-647F132C7C1B}" type="slidenum">
              <a:rPr lang="en-US" altLang="sk-SK"/>
              <a:pPr/>
              <a:t>15</a:t>
            </a:fld>
            <a:endParaRPr lang="en-US" altLang="sk-SK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661024"/>
            <a:ext cx="8229600" cy="720725"/>
          </a:xfrm>
        </p:spPr>
        <p:txBody>
          <a:bodyPr/>
          <a:lstStyle/>
          <a:p>
            <a:pPr algn="r"/>
            <a:r>
              <a:rPr lang="sk-SK" sz="1600" dirty="0" smtClean="0"/>
              <a:t>julia.cillikova@nbs.sk</a:t>
            </a:r>
            <a:endParaRPr lang="en-GB" altLang="sk-SK" sz="1600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7991475" cy="2305050"/>
          </a:xfrm>
        </p:spPr>
        <p:txBody>
          <a:bodyPr/>
          <a:lstStyle/>
          <a:p>
            <a:endParaRPr lang="en-GB" altLang="sk-SK" dirty="0"/>
          </a:p>
          <a:p>
            <a:endParaRPr lang="en-GB" altLang="sk-SK" dirty="0"/>
          </a:p>
          <a:p>
            <a:pPr algn="ctr"/>
            <a:endParaRPr lang="sk-SK" altLang="sk-SK" sz="3600" b="1" dirty="0" smtClean="0">
              <a:solidFill>
                <a:srgbClr val="003881"/>
              </a:solidFill>
            </a:endParaRPr>
          </a:p>
          <a:p>
            <a:pPr algn="ctr"/>
            <a:r>
              <a:rPr lang="sk-SK" altLang="sk-SK" sz="3600" b="1" dirty="0" smtClean="0">
                <a:solidFill>
                  <a:srgbClr val="003881"/>
                </a:solidFill>
              </a:rPr>
              <a:t>Ďakujem za pozornosť</a:t>
            </a:r>
            <a:endParaRPr lang="en-GB" altLang="sk-SK" sz="3600" b="1" dirty="0">
              <a:solidFill>
                <a:srgbClr val="003881"/>
              </a:solidFill>
            </a:endParaRP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5661025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Wingdings" pitchFamily="2" charset="2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B0030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endParaRPr lang="sk-SK" altLang="sk-SK" sz="2000" b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40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576262"/>
          </a:xfrm>
        </p:spPr>
        <p:txBody>
          <a:bodyPr/>
          <a:lstStyle/>
          <a:p>
            <a:pPr marL="742950" indent="-742950" eaLnBrk="1" hangingPunct="1"/>
            <a:r>
              <a:rPr lang="sk-SK" altLang="sk-SK" sz="2000" dirty="0" smtClean="0">
                <a:solidFill>
                  <a:schemeClr val="bg1"/>
                </a:solidFill>
              </a:rPr>
              <a:t>Modely distribúcie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68313" y="908050"/>
            <a:ext cx="8351837" cy="5400675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sk-SK" altLang="sk-SK" sz="2400" dirty="0" smtClean="0"/>
              <a:t>Priamy predaj</a:t>
            </a:r>
          </a:p>
          <a:p>
            <a:pPr marL="1257300" lvl="2" indent="-457200"/>
            <a:r>
              <a:rPr lang="sk-SK" altLang="sk-SK" sz="1800" dirty="0" smtClean="0"/>
              <a:t>„kamenné pobočky“</a:t>
            </a:r>
          </a:p>
          <a:p>
            <a:pPr marL="1257300" lvl="2" indent="-457200"/>
            <a:r>
              <a:rPr lang="sk-SK" altLang="sk-SK" sz="1800" dirty="0" err="1" smtClean="0"/>
              <a:t>Call</a:t>
            </a:r>
            <a:r>
              <a:rPr lang="sk-SK" altLang="sk-SK" sz="1800" dirty="0" smtClean="0"/>
              <a:t> centrá</a:t>
            </a:r>
          </a:p>
          <a:p>
            <a:pPr marL="1257300" lvl="2" indent="-457200"/>
            <a:r>
              <a:rPr lang="sk-SK" altLang="sk-SK" sz="1800" dirty="0" smtClean="0"/>
              <a:t>Alternatívne spôsoby priameho predaja</a:t>
            </a:r>
          </a:p>
          <a:p>
            <a:pPr marL="457200" indent="-457200">
              <a:buFont typeface="Arial" charset="0"/>
              <a:buChar char="•"/>
            </a:pPr>
            <a:endParaRPr lang="sk-SK" altLang="sk-SK" sz="2400" dirty="0" smtClean="0"/>
          </a:p>
          <a:p>
            <a:pPr marL="457200" indent="-457200">
              <a:buFont typeface="Arial" charset="0"/>
              <a:buChar char="•"/>
            </a:pPr>
            <a:r>
              <a:rPr lang="sk-SK" altLang="sk-SK" sz="2400" dirty="0" smtClean="0"/>
              <a:t>Sprostredkovanie</a:t>
            </a:r>
            <a:endParaRPr lang="sk-SK" altLang="sk-SK" sz="2400" dirty="0" smtClean="0"/>
          </a:p>
          <a:p>
            <a:pPr marL="1257300" lvl="2" indent="-457200" algn="just">
              <a:buFont typeface="Tahoma" pitchFamily="34" charset="0"/>
              <a:buChar char="•"/>
            </a:pPr>
            <a:r>
              <a:rPr lang="sk-SK" altLang="sk-SK" sz="1800" dirty="0" smtClean="0"/>
              <a:t>„klasický“ sprostredkovatelia </a:t>
            </a:r>
          </a:p>
          <a:p>
            <a:pPr marL="1257300" lvl="2" indent="-457200" algn="just">
              <a:buFont typeface="Tahoma" pitchFamily="34" charset="0"/>
              <a:buChar char="•"/>
            </a:pPr>
            <a:r>
              <a:rPr lang="sk-SK" altLang="sk-SK" sz="1800" dirty="0" smtClean="0"/>
              <a:t>Prostredníctvom iných finančných inštitúcií (banky, leasingové spoločnosti)</a:t>
            </a:r>
          </a:p>
          <a:p>
            <a:pPr marL="1257300" lvl="2" indent="-457200" algn="just">
              <a:buFont typeface="Tahoma" pitchFamily="34" charset="0"/>
              <a:buChar char="•"/>
            </a:pPr>
            <a:r>
              <a:rPr lang="sk-SK" altLang="sk-SK" sz="1800" dirty="0" smtClean="0"/>
              <a:t>Spoločnosti, ktoré sprostredkúvajú poistenia naviazané na iné tovary či služby (cestovné kancelárie, predajne automobilov)</a:t>
            </a:r>
            <a:endParaRPr lang="sk-SK" altLang="sk-SK" sz="1800" dirty="0" smtClean="0">
              <a:solidFill>
                <a:srgbClr val="FF0000"/>
              </a:solidFill>
            </a:endParaRP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EFA4C88-3B61-4AC2-98D2-64638FAD7BCE}" type="slidenum">
              <a:rPr lang="en-US" altLang="sk-SK" sz="12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sk-SK" sz="1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Podiel distribučných kanálov vo vybraných krajinách EU 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5F957-074B-406C-8655-642C692450E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22153"/>
            <a:ext cx="8229600" cy="399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949280"/>
            <a:ext cx="1714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5992282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Priamy predaj</a:t>
            </a:r>
            <a:endParaRPr lang="sk-SK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906417"/>
            <a:ext cx="190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43808" y="5946115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Sprostredkovatelia poistenia</a:t>
            </a:r>
            <a:endParaRPr lang="sk-SK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96892"/>
            <a:ext cx="1619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80112" y="5906417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Predaj prostredníctvom iných finančných inštitúcií</a:t>
            </a:r>
            <a:endParaRPr lang="sk-SK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6525344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http://www.insuranceeurope.eu/insurancedata</a:t>
            </a:r>
          </a:p>
        </p:txBody>
      </p:sp>
    </p:spTree>
    <p:extLst>
      <p:ext uri="{BB962C8B-B14F-4D97-AF65-F5344CB8AC3E}">
        <p14:creationId xmlns:p14="http://schemas.microsoft.com/office/powerpoint/2010/main" val="1145908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576262"/>
          </a:xfrm>
        </p:spPr>
        <p:txBody>
          <a:bodyPr/>
          <a:lstStyle/>
          <a:p>
            <a:pPr marL="742950" lvl="0" indent="-742950" eaLnBrk="1" hangingPunct="1">
              <a:defRPr/>
            </a:pPr>
            <a:r>
              <a:rPr lang="sk-SK" altLang="sk-SK" sz="2000" dirty="0">
                <a:solidFill>
                  <a:schemeClr val="bg1"/>
                </a:solidFill>
              </a:rPr>
              <a:t>Renesancia priameho predaja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68313" y="908050"/>
            <a:ext cx="7776095" cy="5400675"/>
          </a:xfrm>
        </p:spPr>
        <p:txBody>
          <a:bodyPr/>
          <a:lstStyle/>
          <a:p>
            <a:pPr marL="857250" lvl="1" indent="-457200">
              <a:buFont typeface="Tahoma" pitchFamily="34" charset="0"/>
              <a:buChar char="•"/>
            </a:pPr>
            <a:r>
              <a:rPr lang="sk-SK" altLang="sk-SK" sz="2000" dirty="0" err="1" smtClean="0"/>
              <a:t>Online</a:t>
            </a:r>
            <a:r>
              <a:rPr lang="sk-SK" altLang="sk-SK" sz="2000" dirty="0" smtClean="0"/>
              <a:t> distribúcia produktov „klasických“ poisťovní</a:t>
            </a:r>
            <a:endParaRPr lang="sk-SK" altLang="sk-SK" sz="1800" dirty="0" smtClean="0"/>
          </a:p>
          <a:p>
            <a:pPr marL="857250" lvl="1" indent="-457200">
              <a:buFont typeface="Tahoma" pitchFamily="34" charset="0"/>
              <a:buChar char="•"/>
            </a:pPr>
            <a:r>
              <a:rPr lang="sk-SK" altLang="sk-SK" sz="2000" dirty="0" smtClean="0"/>
              <a:t>„Internetové poisťovne“</a:t>
            </a:r>
          </a:p>
          <a:p>
            <a:pPr marL="400050" lvl="1" indent="0">
              <a:buNone/>
            </a:pPr>
            <a:endParaRPr lang="sk-SK" altLang="sk-SK" sz="2000" dirty="0"/>
          </a:p>
          <a:p>
            <a:pPr marL="400050" lvl="1" indent="0">
              <a:buNone/>
            </a:pPr>
            <a:r>
              <a:rPr lang="sk-SK" altLang="sk-SK" sz="2000" dirty="0" smtClean="0"/>
              <a:t>Výhody pre poisťovne </a:t>
            </a: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1800" dirty="0" smtClean="0"/>
              <a:t>Znižovanie </a:t>
            </a:r>
            <a:r>
              <a:rPr lang="sk-SK" altLang="sk-SK" sz="1800" dirty="0"/>
              <a:t>nákladov o provízie</a:t>
            </a: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1800" dirty="0" smtClean="0"/>
              <a:t>Alternatívne </a:t>
            </a:r>
            <a:r>
              <a:rPr lang="sk-SK" altLang="sk-SK" sz="1800" dirty="0"/>
              <a:t>spôsoby reklamy</a:t>
            </a: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1800" dirty="0"/>
              <a:t>Rentabilita krátkodobých poistení </a:t>
            </a:r>
          </a:p>
          <a:p>
            <a:pPr marL="400050" lvl="1" indent="0">
              <a:buNone/>
            </a:pPr>
            <a:endParaRPr lang="sk-SK" altLang="sk-SK" sz="2000" dirty="0" smtClean="0"/>
          </a:p>
          <a:p>
            <a:pPr marL="400050" lvl="1" indent="0">
              <a:buNone/>
            </a:pPr>
            <a:r>
              <a:rPr lang="sk-SK" altLang="sk-SK" sz="2000" dirty="0"/>
              <a:t>Výhody pre </a:t>
            </a:r>
            <a:r>
              <a:rPr lang="sk-SK" altLang="sk-SK" sz="2000" dirty="0" smtClean="0"/>
              <a:t>klientov </a:t>
            </a:r>
            <a:endParaRPr lang="sk-SK" altLang="sk-SK" sz="2000" dirty="0"/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1800" dirty="0" smtClean="0"/>
              <a:t>Nižšia cena poistenia</a:t>
            </a: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1800" dirty="0" smtClean="0"/>
              <a:t>Okamžitá </a:t>
            </a:r>
            <a:r>
              <a:rPr lang="sk-SK" altLang="sk-SK" sz="1800" dirty="0"/>
              <a:t>dostupnosť </a:t>
            </a:r>
            <a:r>
              <a:rPr lang="sk-SK" altLang="sk-SK" sz="1800" dirty="0" smtClean="0"/>
              <a:t>produktu</a:t>
            </a: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1800" dirty="0" smtClean="0"/>
              <a:t>Dostupnosť krátkodobých poistení</a:t>
            </a:r>
            <a:endParaRPr lang="sk-SK" altLang="sk-SK" sz="1800" dirty="0"/>
          </a:p>
          <a:p>
            <a:pPr marL="1257300" lvl="2" indent="-457200">
              <a:buFont typeface="Tahoma" pitchFamily="34" charset="0"/>
              <a:buChar char="•"/>
            </a:pPr>
            <a:endParaRPr lang="sk-SK" altLang="sk-SK" sz="1800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950EBF9-9F23-42C4-A91A-CC3111E668DB}" type="slidenum">
              <a:rPr lang="en-US" altLang="sk-SK" sz="12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sk-SK" sz="1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Mobilné aplikácie</a:t>
            </a:r>
            <a:br>
              <a:rPr lang="sk-SK" dirty="0"/>
            </a:b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5F957-074B-406C-8655-642C692450E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453650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4142234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800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347663" y="836712"/>
            <a:ext cx="8229600" cy="5687913"/>
          </a:xfrm>
        </p:spPr>
        <p:txBody>
          <a:bodyPr/>
          <a:lstStyle/>
          <a:p>
            <a:pPr marL="450850" lvl="1" indent="-450850">
              <a:buFont typeface="Tahoma" pitchFamily="34" charset="0"/>
              <a:buChar char="•"/>
            </a:pPr>
            <a:r>
              <a:rPr lang="sk-SK" altLang="sk-SK" sz="2200" dirty="0"/>
              <a:t>Aplikácie optimalizované pre uzatváranie zmlúv prostredníctvom „</a:t>
            </a:r>
            <a:r>
              <a:rPr lang="sk-SK" altLang="sk-SK" sz="2200" dirty="0" err="1"/>
              <a:t>smart</a:t>
            </a:r>
            <a:r>
              <a:rPr lang="sk-SK" altLang="sk-SK" sz="2200" dirty="0"/>
              <a:t> </a:t>
            </a:r>
            <a:r>
              <a:rPr lang="sk-SK" altLang="sk-SK" sz="2200" dirty="0" err="1"/>
              <a:t>phone</a:t>
            </a:r>
            <a:r>
              <a:rPr lang="sk-SK" altLang="sk-SK" sz="2200" dirty="0"/>
              <a:t>“</a:t>
            </a:r>
          </a:p>
          <a:p>
            <a:pPr marL="850900" lvl="2" indent="-450850">
              <a:buFont typeface="Tahoma" pitchFamily="34" charset="0"/>
              <a:buChar char="•"/>
            </a:pPr>
            <a:r>
              <a:rPr lang="sk-SK" altLang="sk-SK" sz="2200" dirty="0" smtClean="0"/>
              <a:t>Optimalizované pre systémy Android</a:t>
            </a:r>
            <a:r>
              <a:rPr lang="sk-SK" altLang="sk-SK" sz="2200" dirty="0"/>
              <a:t> </a:t>
            </a:r>
            <a:r>
              <a:rPr lang="sk-SK" altLang="sk-SK" sz="2200" dirty="0" smtClean="0"/>
              <a:t>alebo </a:t>
            </a:r>
            <a:r>
              <a:rPr lang="sk-SK" altLang="sk-SK" sz="2200" dirty="0" smtClean="0"/>
              <a:t>IOS </a:t>
            </a:r>
            <a:r>
              <a:rPr lang="sk-SK" altLang="sk-SK" sz="2200" dirty="0" smtClean="0"/>
              <a:t>(Windows mobilné systémy iba obmedzene)</a:t>
            </a:r>
          </a:p>
          <a:p>
            <a:pPr marL="850900" lvl="2" indent="-450850">
              <a:buFont typeface="Tahoma" pitchFamily="34" charset="0"/>
              <a:buChar char="•"/>
            </a:pPr>
            <a:r>
              <a:rPr lang="sk-SK" altLang="sk-SK" sz="2200" dirty="0" smtClean="0"/>
              <a:t>Umožňujú tzv. „</a:t>
            </a:r>
            <a:r>
              <a:rPr lang="sk-SK" altLang="sk-SK" sz="2200" dirty="0" err="1" smtClean="0"/>
              <a:t>one</a:t>
            </a:r>
            <a:r>
              <a:rPr lang="sk-SK" altLang="sk-SK" sz="2200" dirty="0" smtClean="0"/>
              <a:t> </a:t>
            </a:r>
            <a:r>
              <a:rPr lang="sk-SK" altLang="sk-SK" sz="2200" dirty="0" err="1" smtClean="0"/>
              <a:t>click</a:t>
            </a:r>
            <a:r>
              <a:rPr lang="sk-SK" altLang="sk-SK" sz="2200" dirty="0" smtClean="0"/>
              <a:t>“ uzavretie poistnej zmluvy</a:t>
            </a:r>
          </a:p>
          <a:p>
            <a:pPr marL="850900" lvl="2" indent="-450850">
              <a:buFont typeface="Tahoma" pitchFamily="34" charset="0"/>
              <a:buChar char="•"/>
            </a:pPr>
            <a:r>
              <a:rPr lang="sk-SK" altLang="sk-SK" sz="2200" dirty="0" smtClean="0"/>
              <a:t>Veľmi operatívne v prípade okamžitej potreby poistenia klienta (poistenie do hôr, cestovné poistenie) </a:t>
            </a:r>
          </a:p>
          <a:p>
            <a:pPr marL="450850" lvl="1" indent="-450850">
              <a:buFont typeface="Tahoma" pitchFamily="34" charset="0"/>
              <a:buChar char="•"/>
            </a:pPr>
            <a:r>
              <a:rPr lang="sk-SK" altLang="sk-SK" sz="2200" dirty="0" smtClean="0"/>
              <a:t>V prípade zmluvnej spolupráce s operátorom má poisťovateľ aj veľmi efektívny reklamný kanál</a:t>
            </a:r>
          </a:p>
          <a:p>
            <a:pPr marL="850900" lvl="2" indent="-450850">
              <a:buFont typeface="Tahoma" pitchFamily="34" charset="0"/>
              <a:buChar char="•"/>
            </a:pPr>
            <a:r>
              <a:rPr lang="sk-SK" altLang="sk-SK" sz="2200" dirty="0" smtClean="0">
                <a:solidFill>
                  <a:srgbClr val="000000"/>
                </a:solidFill>
              </a:rPr>
              <a:t>Prostredníctvom reklamných SMS správ (napr. cestovné poistenie pri prekročení hraníc)</a:t>
            </a:r>
          </a:p>
          <a:p>
            <a:pPr marL="850900" lvl="2" indent="-450850">
              <a:buFont typeface="Tahoma" pitchFamily="34" charset="0"/>
              <a:buChar char="•"/>
            </a:pPr>
            <a:r>
              <a:rPr lang="sk-SK" altLang="sk-SK" sz="2200" dirty="0" smtClean="0">
                <a:solidFill>
                  <a:srgbClr val="000000"/>
                </a:solidFill>
              </a:rPr>
              <a:t>Prostredníctvom iných marketingových aktivít operátora</a:t>
            </a:r>
            <a:endParaRPr lang="sk-SK" altLang="sk-SK" sz="2200" dirty="0">
              <a:solidFill>
                <a:srgbClr val="000000"/>
              </a:solidFill>
            </a:endParaRPr>
          </a:p>
          <a:p>
            <a:pPr marL="0" lvl="1" indent="0">
              <a:buNone/>
            </a:pPr>
            <a:endParaRPr lang="sk-SK" altLang="sk-SK" sz="2200" dirty="0" smtClean="0">
              <a:solidFill>
                <a:srgbClr val="000000"/>
              </a:solidFill>
            </a:endParaRPr>
          </a:p>
          <a:p>
            <a:pPr marL="0" lvl="1" indent="0">
              <a:buNone/>
            </a:pPr>
            <a:r>
              <a:rPr lang="sk-SK" altLang="sk-SK" sz="2000" i="1" dirty="0" smtClean="0">
                <a:solidFill>
                  <a:srgbClr val="000000"/>
                </a:solidFill>
              </a:rPr>
              <a:t>Upozornenie: V </a:t>
            </a:r>
            <a:r>
              <a:rPr lang="sk-SK" altLang="sk-SK" sz="2000" i="1" dirty="0">
                <a:solidFill>
                  <a:srgbClr val="000000"/>
                </a:solidFill>
              </a:rPr>
              <a:t>prípade </a:t>
            </a:r>
            <a:r>
              <a:rPr lang="sk-SK" altLang="sk-SK" sz="2000" i="1" dirty="0" smtClean="0">
                <a:solidFill>
                  <a:srgbClr val="000000"/>
                </a:solidFill>
              </a:rPr>
              <a:t>ak operátor participuje na uzavretí poistnej zmluvy má v podmienkach SR postavenie </a:t>
            </a:r>
            <a:r>
              <a:rPr lang="sk-SK" altLang="sk-SK" sz="2000" i="1" dirty="0" smtClean="0">
                <a:solidFill>
                  <a:srgbClr val="000000"/>
                </a:solidFill>
              </a:rPr>
              <a:t>sprostredkovateľa</a:t>
            </a:r>
            <a:r>
              <a:rPr lang="sk-SK" altLang="sk-SK" sz="2000" i="1" dirty="0" smtClean="0">
                <a:solidFill>
                  <a:srgbClr val="000000"/>
                </a:solidFill>
              </a:rPr>
              <a:t>.</a:t>
            </a:r>
            <a:r>
              <a:rPr lang="sk-SK" altLang="sk-SK" sz="2200" i="1" dirty="0" smtClean="0">
                <a:solidFill>
                  <a:srgbClr val="000000"/>
                </a:solidFill>
              </a:rPr>
              <a:t> </a:t>
            </a:r>
            <a:endParaRPr lang="sk-SK" altLang="sk-SK" sz="2200" i="1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51520" y="116632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9pPr>
          </a:lstStyle>
          <a:p>
            <a:pPr marL="742950" indent="-742950" eaLnBrk="1" hangingPunct="1">
              <a:defRPr/>
            </a:pPr>
            <a:r>
              <a:rPr lang="sk-SK" altLang="sk-SK" sz="2000" kern="0" dirty="0" smtClean="0">
                <a:solidFill>
                  <a:schemeClr val="bg1"/>
                </a:solidFill>
              </a:rPr>
              <a:t>Mobilné aplikácie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576262"/>
          </a:xfrm>
        </p:spPr>
        <p:txBody>
          <a:bodyPr/>
          <a:lstStyle/>
          <a:p>
            <a:pPr marL="742950" indent="-742950" eaLnBrk="1" hangingPunct="1"/>
            <a:r>
              <a:rPr lang="sk-SK" altLang="sk-SK" sz="2000" dirty="0" smtClean="0">
                <a:solidFill>
                  <a:schemeClr val="bg1"/>
                </a:solidFill>
              </a:rPr>
              <a:t>Porovnávacie internetové stránky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-252535" y="836613"/>
            <a:ext cx="7128791" cy="5545137"/>
          </a:xfrm>
        </p:spPr>
        <p:txBody>
          <a:bodyPr/>
          <a:lstStyle/>
          <a:p>
            <a:pPr marL="857250" lvl="1" indent="-457200">
              <a:buFont typeface="Tahoma" pitchFamily="34" charset="0"/>
              <a:buChar char="•"/>
            </a:pPr>
            <a:r>
              <a:rPr lang="sk-SK" altLang="sk-SK" sz="1800" dirty="0" smtClean="0"/>
              <a:t>Webové portály zriadené finančnými sprostredkovateľmi</a:t>
            </a:r>
          </a:p>
          <a:p>
            <a:pPr marL="400050" lvl="1" indent="0">
              <a:buNone/>
            </a:pPr>
            <a:endParaRPr lang="sk-SK" altLang="sk-SK" sz="1800" dirty="0" smtClean="0"/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1600" dirty="0" smtClean="0"/>
              <a:t>Umožňujú porovnanie cien poistenia</a:t>
            </a: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1600" dirty="0" smtClean="0"/>
              <a:t>Umožňujú uzavretie zmluvy priamo na stránke sprostredkovateľa </a:t>
            </a: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1600" dirty="0" smtClean="0"/>
              <a:t>Ponuka obmedzená na poisťovne s ktorými má sprostredkovateľ uzavretý kontrakt</a:t>
            </a: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1600" dirty="0" smtClean="0"/>
              <a:t>Môžu uplatňovať s poisťovňou dohodnuté zľavy na poistnom</a:t>
            </a:r>
          </a:p>
          <a:p>
            <a:pPr marL="857250" lvl="1" indent="-457200">
              <a:buFont typeface="Tahoma" pitchFamily="34" charset="0"/>
              <a:buChar char="•"/>
            </a:pPr>
            <a:endParaRPr lang="sk-SK" altLang="sk-SK" sz="1800" dirty="0" smtClean="0">
              <a:solidFill>
                <a:srgbClr val="000000"/>
              </a:solidFill>
            </a:endParaRPr>
          </a:p>
          <a:p>
            <a:pPr marL="857250" lvl="1" indent="-457200">
              <a:buFont typeface="Tahoma" pitchFamily="34" charset="0"/>
              <a:buChar char="•"/>
            </a:pPr>
            <a:r>
              <a:rPr lang="sk-SK" altLang="sk-SK" sz="1800" dirty="0" smtClean="0">
                <a:solidFill>
                  <a:srgbClr val="000000"/>
                </a:solidFill>
              </a:rPr>
              <a:t>Webové </a:t>
            </a:r>
            <a:r>
              <a:rPr lang="sk-SK" altLang="sk-SK" sz="1800" dirty="0">
                <a:solidFill>
                  <a:srgbClr val="000000"/>
                </a:solidFill>
              </a:rPr>
              <a:t>portály zriadené </a:t>
            </a:r>
            <a:r>
              <a:rPr lang="sk-SK" altLang="sk-SK" sz="1800" dirty="0" smtClean="0">
                <a:solidFill>
                  <a:srgbClr val="000000"/>
                </a:solidFill>
              </a:rPr>
              <a:t>nezávislými firmami</a:t>
            </a:r>
            <a:endParaRPr lang="sk-SK" altLang="sk-SK" sz="1800" dirty="0">
              <a:solidFill>
                <a:srgbClr val="000000"/>
              </a:solidFill>
            </a:endParaRPr>
          </a:p>
          <a:p>
            <a:pPr marL="1257300" lvl="2" indent="-457200">
              <a:buFont typeface="Tahoma" pitchFamily="34" charset="0"/>
              <a:buChar char="•"/>
            </a:pPr>
            <a:endParaRPr lang="sk-SK" altLang="sk-SK" sz="1600" dirty="0" smtClean="0"/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1600" dirty="0"/>
              <a:t>Umožňujú porovnanie cien poistenia</a:t>
            </a: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1600" dirty="0" smtClean="0"/>
              <a:t>Neumožňujú </a:t>
            </a:r>
            <a:r>
              <a:rPr lang="sk-SK" altLang="sk-SK" sz="1600" dirty="0"/>
              <a:t>uzavretie zmluvy priamo </a:t>
            </a:r>
            <a:r>
              <a:rPr lang="sk-SK" altLang="sk-SK" sz="1600" dirty="0" smtClean="0"/>
              <a:t>na porovnávacej stránke, ale iba odkaz na stránku poisťovne s ponukou konkrétneho poistného produktu</a:t>
            </a: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1600" dirty="0" smtClean="0"/>
              <a:t>Ponuka môže zahrňovať celý poistný trh</a:t>
            </a: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1600" dirty="0" smtClean="0"/>
              <a:t>Vzhľadom na absenciu zmluvy o výkone sprostredkovateľskej činnosti ceny poistenia zodpovedajú cenám na priameho predaja na stránkach poisťovní</a:t>
            </a:r>
            <a:endParaRPr lang="sk-SK" altLang="sk-SK" sz="1600" dirty="0"/>
          </a:p>
          <a:p>
            <a:pPr marL="1257300" lvl="2" indent="-457200">
              <a:buFont typeface="Tahoma" pitchFamily="34" charset="0"/>
              <a:buChar char="•"/>
            </a:pPr>
            <a:endParaRPr lang="sk-SK" altLang="sk-SK" sz="1600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D9AD826-CB48-490F-858A-B9C730CE7ADA}" type="slidenum">
              <a:rPr lang="en-US" altLang="sk-SK" sz="12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sk-SK" sz="1200" smtClean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276872"/>
            <a:ext cx="20955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44208" y="4869160"/>
            <a:ext cx="2520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00" b="0" i="1" dirty="0"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sk-SK" sz="10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www.drewberryinsurance.co.uk</a:t>
            </a:r>
            <a:endParaRPr lang="sk-SK" sz="1000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5F957-074B-406C-8655-642C692450E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5365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080" y="3356992"/>
            <a:ext cx="430792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8313" y="116633"/>
            <a:ext cx="8229600" cy="720080"/>
          </a:xfrm>
        </p:spPr>
        <p:txBody>
          <a:bodyPr/>
          <a:lstStyle/>
          <a:p>
            <a:r>
              <a:rPr lang="sk-SK" sz="2800" dirty="0" smtClean="0">
                <a:solidFill>
                  <a:schemeClr val="bg1"/>
                </a:solidFill>
              </a:rPr>
              <a:t>Sociálne siete</a:t>
            </a:r>
            <a:endParaRPr lang="sk-SK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70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347663" y="765175"/>
            <a:ext cx="8229600" cy="5759450"/>
          </a:xfrm>
        </p:spPr>
        <p:txBody>
          <a:bodyPr/>
          <a:lstStyle/>
          <a:p>
            <a:pPr marL="857250" lvl="1" indent="-457200">
              <a:buFont typeface="Tahoma" pitchFamily="34" charset="0"/>
              <a:buChar char="•"/>
            </a:pPr>
            <a:r>
              <a:rPr lang="sk-SK" altLang="sk-SK" sz="2400" dirty="0" smtClean="0"/>
              <a:t>Facebook a Google</a:t>
            </a: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2200" dirty="0" smtClean="0"/>
              <a:t>Unikátny reklamný priestor (monitorujúc aktivity klientov ponuka produktu môže/nemusí byť šitá na miera klienta) – príležitosť pre poisťovne aj sprostredkovateľov</a:t>
            </a:r>
          </a:p>
          <a:p>
            <a:pPr marL="800100" lvl="2" indent="0">
              <a:buNone/>
            </a:pPr>
            <a:r>
              <a:rPr lang="sk-SK" altLang="sk-SK" sz="2200" dirty="0" smtClean="0"/>
              <a:t>Potenciálne problémy:</a:t>
            </a: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2200" dirty="0" smtClean="0"/>
              <a:t>Kde sú hranice reklamy a sprostredkovania</a:t>
            </a: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2200" dirty="0" smtClean="0"/>
              <a:t>Ochrana súkromia</a:t>
            </a: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2200" dirty="0" smtClean="0"/>
              <a:t>Ohrozenie pre menšie poistné trhy (vyššia miera pre efektívne poskytovanie služieb cezhranične)</a:t>
            </a:r>
            <a:endParaRPr lang="sk-SK" altLang="sk-SK" sz="2200" dirty="0"/>
          </a:p>
          <a:p>
            <a:pPr marL="857250" lvl="1" indent="-457200">
              <a:buFont typeface="Tahoma" pitchFamily="34" charset="0"/>
              <a:buChar char="•"/>
            </a:pPr>
            <a:r>
              <a:rPr lang="sk-SK" altLang="sk-SK" sz="2400" dirty="0" smtClean="0">
                <a:solidFill>
                  <a:srgbClr val="000000"/>
                </a:solidFill>
              </a:rPr>
              <a:t>Skype</a:t>
            </a: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2200" dirty="0" smtClean="0">
                <a:solidFill>
                  <a:srgbClr val="000000"/>
                </a:solidFill>
              </a:rPr>
              <a:t>Špecifický kanál umožňujúci klasickú interakciu s klientom</a:t>
            </a: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2200" dirty="0" smtClean="0">
                <a:solidFill>
                  <a:srgbClr val="000000"/>
                </a:solidFill>
              </a:rPr>
              <a:t>Používaný ako nadstavba pre sprostredkovanie komplexnejších poistných produktov (</a:t>
            </a:r>
            <a:r>
              <a:rPr lang="sk-SK" altLang="sk-SK" sz="2200" dirty="0" err="1" smtClean="0">
                <a:solidFill>
                  <a:srgbClr val="000000"/>
                </a:solidFill>
              </a:rPr>
              <a:t>Unit-linked</a:t>
            </a:r>
            <a:r>
              <a:rPr lang="sk-SK" altLang="sk-SK" sz="2200" dirty="0" smtClean="0">
                <a:solidFill>
                  <a:srgbClr val="000000"/>
                </a:solidFill>
              </a:rPr>
              <a:t>, IŽP)</a:t>
            </a:r>
            <a:endParaRPr lang="sk-SK" altLang="sk-SK" sz="2200" dirty="0">
              <a:solidFill>
                <a:srgbClr val="000000"/>
              </a:solidFill>
            </a:endParaRPr>
          </a:p>
          <a:p>
            <a:pPr marL="1257300" lvl="2" indent="-457200">
              <a:buFont typeface="Tahoma" pitchFamily="34" charset="0"/>
              <a:buChar char="•"/>
            </a:pPr>
            <a:endParaRPr lang="sk-SK" altLang="sk-SK" sz="22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23850" y="115888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9pPr>
          </a:lstStyle>
          <a:p>
            <a:pPr marL="742950" indent="-742950" eaLnBrk="1" hangingPunct="1">
              <a:defRPr/>
            </a:pPr>
            <a:r>
              <a:rPr lang="sk-SK" altLang="sk-SK" sz="2000" kern="0" dirty="0" smtClean="0">
                <a:solidFill>
                  <a:schemeClr val="bg1"/>
                </a:solidFill>
              </a:rPr>
              <a:t>Sociálne siete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BS_modra_sablona-rev2">
  <a:themeElements>
    <a:clrScheme name="NBS_modra_sablona-rev2 15">
      <a:dk1>
        <a:srgbClr val="000000"/>
      </a:dk1>
      <a:lt1>
        <a:srgbClr val="FFFFFF"/>
      </a:lt1>
      <a:dk2>
        <a:srgbClr val="003881"/>
      </a:dk2>
      <a:lt2>
        <a:srgbClr val="8B8C8E"/>
      </a:lt2>
      <a:accent1>
        <a:srgbClr val="003881"/>
      </a:accent1>
      <a:accent2>
        <a:srgbClr val="9B0030"/>
      </a:accent2>
      <a:accent3>
        <a:srgbClr val="FFFFFF"/>
      </a:accent3>
      <a:accent4>
        <a:srgbClr val="000000"/>
      </a:accent4>
      <a:accent5>
        <a:srgbClr val="AAAEC1"/>
      </a:accent5>
      <a:accent6>
        <a:srgbClr val="8C002A"/>
      </a:accent6>
      <a:hlink>
        <a:srgbClr val="7F9BC0"/>
      </a:hlink>
      <a:folHlink>
        <a:srgbClr val="CD7F97"/>
      </a:folHlink>
    </a:clrScheme>
    <a:fontScheme name="NBS_modra_sablona-rev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BS_modra_sablona-re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modra_sablona-re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modra_sablona-re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modra_sablona-re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modra_sablona-re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modra_sablona-re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modra_sablona-re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modra_sablona-re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modra_sablona-re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modra_sablona-re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modra_sablona-re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modra_sablona-re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modra_sablona-rev2 13">
        <a:dk1>
          <a:srgbClr val="000000"/>
        </a:dk1>
        <a:lt1>
          <a:srgbClr val="FFFFFF"/>
        </a:lt1>
        <a:dk2>
          <a:srgbClr val="003881"/>
        </a:dk2>
        <a:lt2>
          <a:srgbClr val="808080"/>
        </a:lt2>
        <a:accent1>
          <a:srgbClr val="00388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EC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modra_sablona-rev2 14">
        <a:dk1>
          <a:srgbClr val="000000"/>
        </a:dk1>
        <a:lt1>
          <a:srgbClr val="FFFFFF"/>
        </a:lt1>
        <a:dk2>
          <a:srgbClr val="003881"/>
        </a:dk2>
        <a:lt2>
          <a:srgbClr val="808080"/>
        </a:lt2>
        <a:accent1>
          <a:srgbClr val="003881"/>
        </a:accent1>
        <a:accent2>
          <a:srgbClr val="9B0030"/>
        </a:accent2>
        <a:accent3>
          <a:srgbClr val="FFFFFF"/>
        </a:accent3>
        <a:accent4>
          <a:srgbClr val="000000"/>
        </a:accent4>
        <a:accent5>
          <a:srgbClr val="AAAEC1"/>
        </a:accent5>
        <a:accent6>
          <a:srgbClr val="8C002A"/>
        </a:accent6>
        <a:hlink>
          <a:srgbClr val="7F9BC0"/>
        </a:hlink>
        <a:folHlink>
          <a:srgbClr val="CD7F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modra_sablona-rev2 15">
        <a:dk1>
          <a:srgbClr val="000000"/>
        </a:dk1>
        <a:lt1>
          <a:srgbClr val="FFFFFF"/>
        </a:lt1>
        <a:dk2>
          <a:srgbClr val="003881"/>
        </a:dk2>
        <a:lt2>
          <a:srgbClr val="8B8C8E"/>
        </a:lt2>
        <a:accent1>
          <a:srgbClr val="003881"/>
        </a:accent1>
        <a:accent2>
          <a:srgbClr val="9B0030"/>
        </a:accent2>
        <a:accent3>
          <a:srgbClr val="FFFFFF"/>
        </a:accent3>
        <a:accent4>
          <a:srgbClr val="000000"/>
        </a:accent4>
        <a:accent5>
          <a:srgbClr val="AAAEC1"/>
        </a:accent5>
        <a:accent6>
          <a:srgbClr val="8C002A"/>
        </a:accent6>
        <a:hlink>
          <a:srgbClr val="7F9BC0"/>
        </a:hlink>
        <a:folHlink>
          <a:srgbClr val="CD7F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modra_sablona-rev2 16">
        <a:dk1>
          <a:srgbClr val="000000"/>
        </a:dk1>
        <a:lt1>
          <a:srgbClr val="FFFFFF"/>
        </a:lt1>
        <a:dk2>
          <a:srgbClr val="003881"/>
        </a:dk2>
        <a:lt2>
          <a:srgbClr val="EFEFEF"/>
        </a:lt2>
        <a:accent1>
          <a:srgbClr val="003881"/>
        </a:accent1>
        <a:accent2>
          <a:srgbClr val="9B0030"/>
        </a:accent2>
        <a:accent3>
          <a:srgbClr val="FFFFFF"/>
        </a:accent3>
        <a:accent4>
          <a:srgbClr val="000000"/>
        </a:accent4>
        <a:accent5>
          <a:srgbClr val="AAAEC1"/>
        </a:accent5>
        <a:accent6>
          <a:srgbClr val="8C002A"/>
        </a:accent6>
        <a:hlink>
          <a:srgbClr val="7F9BC0"/>
        </a:hlink>
        <a:folHlink>
          <a:srgbClr val="CD7F9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NBS_modra_sablona-rev2</Template>
  <TotalTime>7957</TotalTime>
  <Words>859</Words>
  <Application>Microsoft Office PowerPoint</Application>
  <PresentationFormat>On-screen Show (4:3)</PresentationFormat>
  <Paragraphs>121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NBS_modra_sablona-rev2</vt:lpstr>
      <vt:lpstr>Nové trendy pri distribúcii poistných produktov  </vt:lpstr>
      <vt:lpstr>Modely distribúcie</vt:lpstr>
      <vt:lpstr>Podiel distribučných kanálov vo vybraných krajinách EU </vt:lpstr>
      <vt:lpstr>Renesancia priameho predaja</vt:lpstr>
      <vt:lpstr>Mobilné aplikácie </vt:lpstr>
      <vt:lpstr>PowerPoint Presentation</vt:lpstr>
      <vt:lpstr>Porovnávacie internetové stránky</vt:lpstr>
      <vt:lpstr>Sociálne siete</vt:lpstr>
      <vt:lpstr>PowerPoint Presentation</vt:lpstr>
      <vt:lpstr>PowerPoint Presentation</vt:lpstr>
      <vt:lpstr>PowerPoint Presentation</vt:lpstr>
      <vt:lpstr>PowerPoint Presentation</vt:lpstr>
      <vt:lpstr>Nový regulačný rámec na úrovni EU</vt:lpstr>
      <vt:lpstr>Výzvy na národnej úrovni</vt:lpstr>
      <vt:lpstr>julia.cillikova@nbs.sk</vt:lpstr>
    </vt:vector>
  </TitlesOfParts>
  <Company>NBS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slovenského finančného sektora  za prvý polrok 2010</dc:title>
  <dc:creator>Licak</dc:creator>
  <cp:lastModifiedBy>štefan velčický</cp:lastModifiedBy>
  <cp:revision>302</cp:revision>
  <cp:lastPrinted>2013-05-27T11:48:14Z</cp:lastPrinted>
  <dcterms:created xsi:type="dcterms:W3CDTF">2010-09-21T08:42:23Z</dcterms:created>
  <dcterms:modified xsi:type="dcterms:W3CDTF">2016-02-03T09:22:15Z</dcterms:modified>
</cp:coreProperties>
</file>