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75" r:id="rId2"/>
    <p:sldId id="288" r:id="rId3"/>
    <p:sldId id="295" r:id="rId4"/>
    <p:sldId id="289" r:id="rId5"/>
    <p:sldId id="294" r:id="rId6"/>
    <p:sldId id="290" r:id="rId7"/>
    <p:sldId id="291" r:id="rId8"/>
    <p:sldId id="277" r:id="rId9"/>
    <p:sldId id="278" r:id="rId10"/>
    <p:sldId id="280" r:id="rId11"/>
    <p:sldId id="281" r:id="rId12"/>
    <p:sldId id="282" r:id="rId13"/>
    <p:sldId id="286" r:id="rId14"/>
    <p:sldId id="28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00" autoAdjust="0"/>
  </p:normalViewPr>
  <p:slideViewPr>
    <p:cSldViewPr>
      <p:cViewPr varScale="1">
        <p:scale>
          <a:sx n="82" d="100"/>
          <a:sy n="82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DEEE-4D92-AFCE-354C140D62E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EEE-4D92-AFCE-354C140D62E4}"/>
              </c:ext>
            </c:extLst>
          </c:dPt>
          <c:cat>
            <c:strRef>
              <c:f>(List1!$A$9:$A$10;List1!$A$13)</c:f>
              <c:strCache>
                <c:ptCount val="3"/>
                <c:pt idx="0">
                  <c:v>NRF/aktiva ČS</c:v>
                </c:pt>
                <c:pt idx="1">
                  <c:v>SRF/aktiva ČS</c:v>
                </c:pt>
                <c:pt idx="2">
                  <c:v>SRF/aktiva BNP Paribas</c:v>
                </c:pt>
              </c:strCache>
            </c:strRef>
          </c:cat>
          <c:val>
            <c:numRef>
              <c:f>(List1!$B$9:$B$10;List1!$C$13)</c:f>
              <c:numCache>
                <c:formatCode>0.00%</c:formatCode>
                <c:ptCount val="3"/>
                <c:pt idx="0">
                  <c:v>1.7954107000015686E-2</c:v>
                </c:pt>
                <c:pt idx="1">
                  <c:v>1.589741406545836</c:v>
                </c:pt>
                <c:pt idx="2">
                  <c:v>2.7985791359310595E-2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EE-4D92-AFCE-354C140D62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901888"/>
        <c:axId val="90936448"/>
      </c:barChart>
      <c:catAx>
        <c:axId val="90901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0936448"/>
        <c:crosses val="autoZero"/>
        <c:auto val="1"/>
        <c:lblAlgn val="ctr"/>
        <c:lblOffset val="100"/>
        <c:noMultiLvlLbl val="0"/>
      </c:catAx>
      <c:valAx>
        <c:axId val="909364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cs-CZ"/>
          </a:p>
        </c:txPr>
        <c:crossAx val="90901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7D2440-AE8F-4FFB-9EC4-56EBCAB39C48}" type="doc">
      <dgm:prSet loTypeId="urn:microsoft.com/office/officeart/2005/8/layout/hierarchy3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C1D5250-6C7C-4DF7-B61D-66C68722C550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cs-CZ" dirty="0" smtClean="0"/>
            <a:t>Regulatorní pravidla </a:t>
          </a:r>
        </a:p>
        <a:p>
          <a:pPr>
            <a:spcAft>
              <a:spcPct val="35000"/>
            </a:spcAft>
          </a:pPr>
          <a:r>
            <a:rPr lang="cs-CZ" dirty="0" smtClean="0"/>
            <a:t>EU 28</a:t>
          </a:r>
          <a:endParaRPr lang="cs-CZ" dirty="0"/>
        </a:p>
      </dgm:t>
    </dgm:pt>
    <dgm:pt modelId="{D8C464A1-3C20-45CE-BE47-679AC4BF98C6}" type="parTrans" cxnId="{80A94D7C-4B73-45A1-8A2B-15F4F4463B20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1145CE60-FFCB-4BDA-BE29-F655745052F0}" type="sibTrans" cxnId="{80A94D7C-4B73-45A1-8A2B-15F4F4463B20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A7EE918E-0678-44DA-8772-A564A402DE7E}">
      <dgm:prSet phldrT="[Text]"/>
      <dgm:spPr/>
      <dgm:t>
        <a:bodyPr/>
        <a:lstStyle/>
        <a:p>
          <a:r>
            <a:rPr lang="cs-CZ" smtClean="0"/>
            <a:t>Pravidla kapitálové přiměřenosti (CRD IV/CRR)</a:t>
          </a:r>
          <a:endParaRPr lang="cs-CZ" dirty="0"/>
        </a:p>
      </dgm:t>
    </dgm:pt>
    <dgm:pt modelId="{48D6143D-CDAF-4A04-87DC-10EBB3097879}" type="parTrans" cxnId="{B9C70A3F-27EF-47A2-BFF2-22887F71F30D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07236A8D-6BFF-44D0-ABE3-2BCDF61093F9}" type="sibTrans" cxnId="{B9C70A3F-27EF-47A2-BFF2-22887F71F30D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1059D7F8-F7B2-42A2-997D-E0A15639F700}">
      <dgm:prSet phldrT="[Text]"/>
      <dgm:spPr/>
      <dgm:t>
        <a:bodyPr/>
        <a:lstStyle/>
        <a:p>
          <a:r>
            <a:rPr lang="cs-CZ" smtClean="0"/>
            <a:t>Směrnice o tzv. krizovém řízení (BRRD)</a:t>
          </a:r>
          <a:endParaRPr lang="cs-CZ" dirty="0"/>
        </a:p>
      </dgm:t>
    </dgm:pt>
    <dgm:pt modelId="{AF65182C-D08A-45D2-AB82-5200901ADDEE}" type="parTrans" cxnId="{768B9D31-674D-4E40-87A0-BB15203A877A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5F26D826-543F-4729-B11C-537689716540}" type="sibTrans" cxnId="{768B9D31-674D-4E40-87A0-BB15203A877A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AFD94283-6762-4A92-8BF1-759C3BDF22CA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2500" dirty="0" smtClean="0"/>
            <a:t>Bankovní unie</a:t>
          </a:r>
        </a:p>
        <a:p>
          <a:pPr>
            <a:spcAft>
              <a:spcPct val="35000"/>
            </a:spcAft>
          </a:pPr>
          <a:r>
            <a:rPr lang="cs-CZ" sz="2500" dirty="0" smtClean="0"/>
            <a:t>(BU)</a:t>
          </a:r>
          <a:endParaRPr lang="cs-CZ" sz="2500" dirty="0"/>
        </a:p>
      </dgm:t>
    </dgm:pt>
    <dgm:pt modelId="{A28726E9-027B-4E84-BFA4-41C86104B729}" type="parTrans" cxnId="{E248E383-BD54-48E3-B40B-083F5F626413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9175A4AD-06B5-4FA3-BF26-93D4BC912507}" type="sibTrans" cxnId="{E248E383-BD54-48E3-B40B-083F5F626413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D5F89B95-754F-4555-9E5E-2B39C3909C2D}">
      <dgm:prSet phldrT="[Text]"/>
      <dgm:spPr/>
      <dgm:t>
        <a:bodyPr/>
        <a:lstStyle/>
        <a:p>
          <a:r>
            <a:rPr lang="cs-CZ" dirty="0" smtClean="0"/>
            <a:t>Jednotný mechanismus dohledu (SSM)</a:t>
          </a:r>
          <a:endParaRPr lang="cs-CZ" dirty="0"/>
        </a:p>
      </dgm:t>
    </dgm:pt>
    <dgm:pt modelId="{B0AD6BE2-8070-4BAB-870D-3676BD4E0450}" type="parTrans" cxnId="{C6505C39-5435-4F81-A278-5623B82F0892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ABB337E1-1F07-4682-95C1-22EB1CEC8D89}" type="sibTrans" cxnId="{C6505C39-5435-4F81-A278-5623B82F0892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94F3B847-A163-4012-A3B3-FA559BC2A4D2}">
      <dgm:prSet phldrT="[Text]"/>
      <dgm:spPr/>
      <dgm:t>
        <a:bodyPr/>
        <a:lstStyle/>
        <a:p>
          <a:r>
            <a:rPr lang="cs-CZ" dirty="0" smtClean="0"/>
            <a:t>Jednotný mechanismus pro řešení krizí (SRM)</a:t>
          </a:r>
          <a:endParaRPr lang="cs-CZ" dirty="0"/>
        </a:p>
      </dgm:t>
    </dgm:pt>
    <dgm:pt modelId="{B32C5281-CC10-4B5A-84F9-71475E6D8FBD}" type="parTrans" cxnId="{E04F5C6B-0174-4907-BFB5-C867E4627C81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9B004616-3266-42E0-BD2B-C873EC684545}" type="sibTrans" cxnId="{E04F5C6B-0174-4907-BFB5-C867E4627C81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19304839-4739-40E0-8434-300A73C20CEF}">
      <dgm:prSet/>
      <dgm:spPr/>
      <dgm:t>
        <a:bodyPr/>
        <a:lstStyle/>
        <a:p>
          <a:r>
            <a:rPr lang="cs-CZ" smtClean="0"/>
            <a:t>Harmonizace systému pojištění vkladů (DGSD)</a:t>
          </a:r>
          <a:endParaRPr lang="cs-CZ" dirty="0"/>
        </a:p>
      </dgm:t>
    </dgm:pt>
    <dgm:pt modelId="{239B75B2-4906-4696-B966-6F748346640F}" type="parTrans" cxnId="{62D9C1C0-43BD-47C6-A285-723E4E32ABBD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781F6D82-5808-4F4A-B64D-C27394664D9B}" type="sibTrans" cxnId="{62D9C1C0-43BD-47C6-A285-723E4E32ABBD}">
      <dgm:prSet/>
      <dgm:spPr/>
      <dgm:t>
        <a:bodyPr/>
        <a:lstStyle/>
        <a:p>
          <a:endParaRPr lang="cs-CZ">
            <a:solidFill>
              <a:srgbClr val="3A5C86"/>
            </a:solidFill>
          </a:endParaRPr>
        </a:p>
      </dgm:t>
    </dgm:pt>
    <dgm:pt modelId="{5071932B-F224-4715-816B-5716D393AE2D}">
      <dgm:prSet/>
      <dgm:spPr/>
      <dgm:t>
        <a:bodyPr/>
        <a:lstStyle/>
        <a:p>
          <a:r>
            <a:rPr lang="cs-CZ" i="1" dirty="0" smtClean="0">
              <a:solidFill>
                <a:srgbClr val="FF0000"/>
              </a:solidFill>
            </a:rPr>
            <a:t>Evropský systém pojištění vkladů (EDIS)</a:t>
          </a:r>
          <a:endParaRPr lang="cs-CZ" i="1" dirty="0">
            <a:solidFill>
              <a:srgbClr val="FF0000"/>
            </a:solidFill>
          </a:endParaRPr>
        </a:p>
      </dgm:t>
    </dgm:pt>
    <dgm:pt modelId="{41A66773-CE5E-4D03-AB8D-DD7451AF799B}" type="parTrans" cxnId="{738BD8B2-B789-423C-96F7-C3167E1D0B16}">
      <dgm:prSet/>
      <dgm:spPr/>
      <dgm:t>
        <a:bodyPr/>
        <a:lstStyle/>
        <a:p>
          <a:endParaRPr lang="cs-CZ"/>
        </a:p>
      </dgm:t>
    </dgm:pt>
    <dgm:pt modelId="{F5A12499-4CB4-4D82-AF17-F2C05A5369F2}" type="sibTrans" cxnId="{738BD8B2-B789-423C-96F7-C3167E1D0B16}">
      <dgm:prSet/>
      <dgm:spPr/>
      <dgm:t>
        <a:bodyPr/>
        <a:lstStyle/>
        <a:p>
          <a:endParaRPr lang="cs-CZ"/>
        </a:p>
      </dgm:t>
    </dgm:pt>
    <dgm:pt modelId="{46ABA0E0-172E-4284-8A4D-3171A58C34B6}" type="pres">
      <dgm:prSet presAssocID="{347D2440-AE8F-4FFB-9EC4-56EBCAB39C4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CD393F8-0B43-4E55-8F54-9D28EAE06FA1}" type="pres">
      <dgm:prSet presAssocID="{5C1D5250-6C7C-4DF7-B61D-66C68722C550}" presName="root" presStyleCnt="0"/>
      <dgm:spPr/>
    </dgm:pt>
    <dgm:pt modelId="{C95A641F-AFEF-4FD3-BEA3-20B5643DF662}" type="pres">
      <dgm:prSet presAssocID="{5C1D5250-6C7C-4DF7-B61D-66C68722C550}" presName="rootComposite" presStyleCnt="0"/>
      <dgm:spPr/>
    </dgm:pt>
    <dgm:pt modelId="{9A514E1F-F178-4BFF-A71E-4CBF88877879}" type="pres">
      <dgm:prSet presAssocID="{5C1D5250-6C7C-4DF7-B61D-66C68722C550}" presName="rootText" presStyleLbl="node1" presStyleIdx="0" presStyleCnt="2" custScaleX="216007"/>
      <dgm:spPr/>
      <dgm:t>
        <a:bodyPr/>
        <a:lstStyle/>
        <a:p>
          <a:endParaRPr lang="cs-CZ"/>
        </a:p>
      </dgm:t>
    </dgm:pt>
    <dgm:pt modelId="{2998EE9C-2A3E-45EA-9FC4-40AE8E0C3D93}" type="pres">
      <dgm:prSet presAssocID="{5C1D5250-6C7C-4DF7-B61D-66C68722C550}" presName="rootConnector" presStyleLbl="node1" presStyleIdx="0" presStyleCnt="2"/>
      <dgm:spPr/>
      <dgm:t>
        <a:bodyPr/>
        <a:lstStyle/>
        <a:p>
          <a:endParaRPr lang="cs-CZ"/>
        </a:p>
      </dgm:t>
    </dgm:pt>
    <dgm:pt modelId="{C3034896-950F-4B12-8946-651F866C58C4}" type="pres">
      <dgm:prSet presAssocID="{5C1D5250-6C7C-4DF7-B61D-66C68722C550}" presName="childShape" presStyleCnt="0"/>
      <dgm:spPr/>
    </dgm:pt>
    <dgm:pt modelId="{23880509-516E-4B98-9EAA-67F804B7A5B9}" type="pres">
      <dgm:prSet presAssocID="{48D6143D-CDAF-4A04-87DC-10EBB3097879}" presName="Name13" presStyleLbl="parChTrans1D2" presStyleIdx="0" presStyleCnt="6"/>
      <dgm:spPr/>
      <dgm:t>
        <a:bodyPr/>
        <a:lstStyle/>
        <a:p>
          <a:endParaRPr lang="cs-CZ"/>
        </a:p>
      </dgm:t>
    </dgm:pt>
    <dgm:pt modelId="{D9B85FEF-CEE7-43FE-9635-E9345DE86807}" type="pres">
      <dgm:prSet presAssocID="{A7EE918E-0678-44DA-8772-A564A402DE7E}" presName="childText" presStyleLbl="bgAcc1" presStyleIdx="0" presStyleCnt="6" custScaleX="285628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cs-CZ"/>
        </a:p>
      </dgm:t>
    </dgm:pt>
    <dgm:pt modelId="{5CE920DC-9CF7-4279-AF63-5849A6CEE98B}" type="pres">
      <dgm:prSet presAssocID="{AF65182C-D08A-45D2-AB82-5200901ADDEE}" presName="Name13" presStyleLbl="parChTrans1D2" presStyleIdx="1" presStyleCnt="6"/>
      <dgm:spPr/>
      <dgm:t>
        <a:bodyPr/>
        <a:lstStyle/>
        <a:p>
          <a:endParaRPr lang="cs-CZ"/>
        </a:p>
      </dgm:t>
    </dgm:pt>
    <dgm:pt modelId="{F8144EA4-4C6C-42B1-B0A7-5995DEB7D7FF}" type="pres">
      <dgm:prSet presAssocID="{1059D7F8-F7B2-42A2-997D-E0A15639F700}" presName="childText" presStyleLbl="bgAcc1" presStyleIdx="1" presStyleCnt="6" custScaleX="285628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cs-CZ"/>
        </a:p>
      </dgm:t>
    </dgm:pt>
    <dgm:pt modelId="{374B0C56-190A-409C-8014-6C9F1555E31E}" type="pres">
      <dgm:prSet presAssocID="{239B75B2-4906-4696-B966-6F748346640F}" presName="Name13" presStyleLbl="parChTrans1D2" presStyleIdx="2" presStyleCnt="6"/>
      <dgm:spPr/>
      <dgm:t>
        <a:bodyPr/>
        <a:lstStyle/>
        <a:p>
          <a:endParaRPr lang="cs-CZ"/>
        </a:p>
      </dgm:t>
    </dgm:pt>
    <dgm:pt modelId="{8A689DD5-BA08-4329-986C-D57EB9A2D1B0}" type="pres">
      <dgm:prSet presAssocID="{19304839-4739-40E0-8434-300A73C20CEF}" presName="childText" presStyleLbl="bgAcc1" presStyleIdx="2" presStyleCnt="6" custScaleX="2348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C80D54-84E2-4E59-B1A0-44CA2189C8EA}" type="pres">
      <dgm:prSet presAssocID="{AFD94283-6762-4A92-8BF1-759C3BDF22CA}" presName="root" presStyleCnt="0"/>
      <dgm:spPr/>
    </dgm:pt>
    <dgm:pt modelId="{F8E625DB-9982-4CD2-8E48-73671D6B337A}" type="pres">
      <dgm:prSet presAssocID="{AFD94283-6762-4A92-8BF1-759C3BDF22CA}" presName="rootComposite" presStyleCnt="0"/>
      <dgm:spPr/>
    </dgm:pt>
    <dgm:pt modelId="{550C6425-73BD-4092-B524-FB2FCC558C25}" type="pres">
      <dgm:prSet presAssocID="{AFD94283-6762-4A92-8BF1-759C3BDF22CA}" presName="rootText" presStyleLbl="node1" presStyleIdx="1" presStyleCnt="2" custScaleX="216085"/>
      <dgm:spPr/>
      <dgm:t>
        <a:bodyPr/>
        <a:lstStyle/>
        <a:p>
          <a:endParaRPr lang="cs-CZ"/>
        </a:p>
      </dgm:t>
    </dgm:pt>
    <dgm:pt modelId="{38961013-9CC5-48F5-8166-93099CF66CFF}" type="pres">
      <dgm:prSet presAssocID="{AFD94283-6762-4A92-8BF1-759C3BDF22CA}" presName="rootConnector" presStyleLbl="node1" presStyleIdx="1" presStyleCnt="2"/>
      <dgm:spPr/>
      <dgm:t>
        <a:bodyPr/>
        <a:lstStyle/>
        <a:p>
          <a:endParaRPr lang="cs-CZ"/>
        </a:p>
      </dgm:t>
    </dgm:pt>
    <dgm:pt modelId="{6C3E0FE7-B70B-448C-A57D-E1BD7F4A8952}" type="pres">
      <dgm:prSet presAssocID="{AFD94283-6762-4A92-8BF1-759C3BDF22CA}" presName="childShape" presStyleCnt="0"/>
      <dgm:spPr/>
    </dgm:pt>
    <dgm:pt modelId="{00F5EBE9-E0D9-4202-9124-4869539A4BEF}" type="pres">
      <dgm:prSet presAssocID="{B0AD6BE2-8070-4BAB-870D-3676BD4E0450}" presName="Name13" presStyleLbl="parChTrans1D2" presStyleIdx="3" presStyleCnt="6"/>
      <dgm:spPr/>
      <dgm:t>
        <a:bodyPr/>
        <a:lstStyle/>
        <a:p>
          <a:endParaRPr lang="cs-CZ"/>
        </a:p>
      </dgm:t>
    </dgm:pt>
    <dgm:pt modelId="{9460C50A-1CC0-4776-BF38-20D2E6A7FAC2}" type="pres">
      <dgm:prSet presAssocID="{D5F89B95-754F-4555-9E5E-2B39C3909C2D}" presName="childText" presStyleLbl="bgAcc1" presStyleIdx="3" presStyleCnt="6" custScaleX="2633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837F7C-8F0E-4307-B6E4-811F99C977F1}" type="pres">
      <dgm:prSet presAssocID="{B32C5281-CC10-4B5A-84F9-71475E6D8FBD}" presName="Name13" presStyleLbl="parChTrans1D2" presStyleIdx="4" presStyleCnt="6"/>
      <dgm:spPr/>
      <dgm:t>
        <a:bodyPr/>
        <a:lstStyle/>
        <a:p>
          <a:endParaRPr lang="cs-CZ"/>
        </a:p>
      </dgm:t>
    </dgm:pt>
    <dgm:pt modelId="{418FA6EC-0F6E-4DFA-B44C-878127D06FE9}" type="pres">
      <dgm:prSet presAssocID="{94F3B847-A163-4012-A3B3-FA559BC2A4D2}" presName="childText" presStyleLbl="bgAcc1" presStyleIdx="4" presStyleCnt="6" custScaleX="2633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153B80-8D2E-478D-80C1-5B71FE2EDB76}" type="pres">
      <dgm:prSet presAssocID="{41A66773-CE5E-4D03-AB8D-DD7451AF799B}" presName="Name13" presStyleLbl="parChTrans1D2" presStyleIdx="5" presStyleCnt="6"/>
      <dgm:spPr/>
      <dgm:t>
        <a:bodyPr/>
        <a:lstStyle/>
        <a:p>
          <a:endParaRPr lang="cs-CZ"/>
        </a:p>
      </dgm:t>
    </dgm:pt>
    <dgm:pt modelId="{2978D8C0-7939-45F3-8AA7-7A34C0442C5E}" type="pres">
      <dgm:prSet presAssocID="{5071932B-F224-4715-816B-5716D393AE2D}" presName="childText" presStyleLbl="bgAcc1" presStyleIdx="5" presStyleCnt="6" custScaleX="26329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E55307F-D897-46B1-A116-EBF06DD41B4B}" type="presOf" srcId="{94F3B847-A163-4012-A3B3-FA559BC2A4D2}" destId="{418FA6EC-0F6E-4DFA-B44C-878127D06FE9}" srcOrd="0" destOrd="0" presId="urn:microsoft.com/office/officeart/2005/8/layout/hierarchy3"/>
    <dgm:cxn modelId="{1C54AF2C-BFB9-4E40-8172-80192DEFF5BF}" type="presOf" srcId="{B0AD6BE2-8070-4BAB-870D-3676BD4E0450}" destId="{00F5EBE9-E0D9-4202-9124-4869539A4BEF}" srcOrd="0" destOrd="0" presId="urn:microsoft.com/office/officeart/2005/8/layout/hierarchy3"/>
    <dgm:cxn modelId="{D7D86EBC-54EA-4331-8C1B-4DAC50EEAE92}" type="presOf" srcId="{239B75B2-4906-4696-B966-6F748346640F}" destId="{374B0C56-190A-409C-8014-6C9F1555E31E}" srcOrd="0" destOrd="0" presId="urn:microsoft.com/office/officeart/2005/8/layout/hierarchy3"/>
    <dgm:cxn modelId="{768B9D31-674D-4E40-87A0-BB15203A877A}" srcId="{5C1D5250-6C7C-4DF7-B61D-66C68722C550}" destId="{1059D7F8-F7B2-42A2-997D-E0A15639F700}" srcOrd="1" destOrd="0" parTransId="{AF65182C-D08A-45D2-AB82-5200901ADDEE}" sibTransId="{5F26D826-543F-4729-B11C-537689716540}"/>
    <dgm:cxn modelId="{1C102051-3207-4F36-8DB0-445906C536D4}" type="presOf" srcId="{AFD94283-6762-4A92-8BF1-759C3BDF22CA}" destId="{550C6425-73BD-4092-B524-FB2FCC558C25}" srcOrd="0" destOrd="0" presId="urn:microsoft.com/office/officeart/2005/8/layout/hierarchy3"/>
    <dgm:cxn modelId="{80A94D7C-4B73-45A1-8A2B-15F4F4463B20}" srcId="{347D2440-AE8F-4FFB-9EC4-56EBCAB39C48}" destId="{5C1D5250-6C7C-4DF7-B61D-66C68722C550}" srcOrd="0" destOrd="0" parTransId="{D8C464A1-3C20-45CE-BE47-679AC4BF98C6}" sibTransId="{1145CE60-FFCB-4BDA-BE29-F655745052F0}"/>
    <dgm:cxn modelId="{738BD8B2-B789-423C-96F7-C3167E1D0B16}" srcId="{AFD94283-6762-4A92-8BF1-759C3BDF22CA}" destId="{5071932B-F224-4715-816B-5716D393AE2D}" srcOrd="2" destOrd="0" parTransId="{41A66773-CE5E-4D03-AB8D-DD7451AF799B}" sibTransId="{F5A12499-4CB4-4D82-AF17-F2C05A5369F2}"/>
    <dgm:cxn modelId="{377ADAE2-BB03-4AAB-9A91-34E64E90C58F}" type="presOf" srcId="{AFD94283-6762-4A92-8BF1-759C3BDF22CA}" destId="{38961013-9CC5-48F5-8166-93099CF66CFF}" srcOrd="1" destOrd="0" presId="urn:microsoft.com/office/officeart/2005/8/layout/hierarchy3"/>
    <dgm:cxn modelId="{9673B296-4AD4-43AF-8C69-06E3E13B99BC}" type="presOf" srcId="{1059D7F8-F7B2-42A2-997D-E0A15639F700}" destId="{F8144EA4-4C6C-42B1-B0A7-5995DEB7D7FF}" srcOrd="0" destOrd="0" presId="urn:microsoft.com/office/officeart/2005/8/layout/hierarchy3"/>
    <dgm:cxn modelId="{4F8D8C90-E39C-4786-8150-94F374F449A0}" type="presOf" srcId="{D5F89B95-754F-4555-9E5E-2B39C3909C2D}" destId="{9460C50A-1CC0-4776-BF38-20D2E6A7FAC2}" srcOrd="0" destOrd="0" presId="urn:microsoft.com/office/officeart/2005/8/layout/hierarchy3"/>
    <dgm:cxn modelId="{7C53BE66-3C60-4605-B5B2-BC5BE704D6F1}" type="presOf" srcId="{A7EE918E-0678-44DA-8772-A564A402DE7E}" destId="{D9B85FEF-CEE7-43FE-9635-E9345DE86807}" srcOrd="0" destOrd="0" presId="urn:microsoft.com/office/officeart/2005/8/layout/hierarchy3"/>
    <dgm:cxn modelId="{94B8C48E-CA99-46FA-B3D2-1B4F987C4F41}" type="presOf" srcId="{5071932B-F224-4715-816B-5716D393AE2D}" destId="{2978D8C0-7939-45F3-8AA7-7A34C0442C5E}" srcOrd="0" destOrd="0" presId="urn:microsoft.com/office/officeart/2005/8/layout/hierarchy3"/>
    <dgm:cxn modelId="{02ABFE31-F3C7-4BB9-A93F-DEDC47837D68}" type="presOf" srcId="{AF65182C-D08A-45D2-AB82-5200901ADDEE}" destId="{5CE920DC-9CF7-4279-AF63-5849A6CEE98B}" srcOrd="0" destOrd="0" presId="urn:microsoft.com/office/officeart/2005/8/layout/hierarchy3"/>
    <dgm:cxn modelId="{B9C70A3F-27EF-47A2-BFF2-22887F71F30D}" srcId="{5C1D5250-6C7C-4DF7-B61D-66C68722C550}" destId="{A7EE918E-0678-44DA-8772-A564A402DE7E}" srcOrd="0" destOrd="0" parTransId="{48D6143D-CDAF-4A04-87DC-10EBB3097879}" sibTransId="{07236A8D-6BFF-44D0-ABE3-2BCDF61093F9}"/>
    <dgm:cxn modelId="{48448C8E-7ACC-44D2-8939-710F29005F84}" type="presOf" srcId="{B32C5281-CC10-4B5A-84F9-71475E6D8FBD}" destId="{F7837F7C-8F0E-4307-B6E4-811F99C977F1}" srcOrd="0" destOrd="0" presId="urn:microsoft.com/office/officeart/2005/8/layout/hierarchy3"/>
    <dgm:cxn modelId="{BE400997-5557-4224-9A6E-E70459A5CD1C}" type="presOf" srcId="{41A66773-CE5E-4D03-AB8D-DD7451AF799B}" destId="{9C153B80-8D2E-478D-80C1-5B71FE2EDB76}" srcOrd="0" destOrd="0" presId="urn:microsoft.com/office/officeart/2005/8/layout/hierarchy3"/>
    <dgm:cxn modelId="{365EB1E4-7DCF-48A3-BC36-06410965072C}" type="presOf" srcId="{5C1D5250-6C7C-4DF7-B61D-66C68722C550}" destId="{9A514E1F-F178-4BFF-A71E-4CBF88877879}" srcOrd="0" destOrd="0" presId="urn:microsoft.com/office/officeart/2005/8/layout/hierarchy3"/>
    <dgm:cxn modelId="{E04F5C6B-0174-4907-BFB5-C867E4627C81}" srcId="{AFD94283-6762-4A92-8BF1-759C3BDF22CA}" destId="{94F3B847-A163-4012-A3B3-FA559BC2A4D2}" srcOrd="1" destOrd="0" parTransId="{B32C5281-CC10-4B5A-84F9-71475E6D8FBD}" sibTransId="{9B004616-3266-42E0-BD2B-C873EC684545}"/>
    <dgm:cxn modelId="{A579E39D-5AE4-48B9-8B71-3F19B38CBA26}" type="presOf" srcId="{5C1D5250-6C7C-4DF7-B61D-66C68722C550}" destId="{2998EE9C-2A3E-45EA-9FC4-40AE8E0C3D93}" srcOrd="1" destOrd="0" presId="urn:microsoft.com/office/officeart/2005/8/layout/hierarchy3"/>
    <dgm:cxn modelId="{C6505C39-5435-4F81-A278-5623B82F0892}" srcId="{AFD94283-6762-4A92-8BF1-759C3BDF22CA}" destId="{D5F89B95-754F-4555-9E5E-2B39C3909C2D}" srcOrd="0" destOrd="0" parTransId="{B0AD6BE2-8070-4BAB-870D-3676BD4E0450}" sibTransId="{ABB337E1-1F07-4682-95C1-22EB1CEC8D89}"/>
    <dgm:cxn modelId="{7B75C476-3064-4C46-885F-8F2DD9F6CB1F}" type="presOf" srcId="{19304839-4739-40E0-8434-300A73C20CEF}" destId="{8A689DD5-BA08-4329-986C-D57EB9A2D1B0}" srcOrd="0" destOrd="0" presId="urn:microsoft.com/office/officeart/2005/8/layout/hierarchy3"/>
    <dgm:cxn modelId="{62D9C1C0-43BD-47C6-A285-723E4E32ABBD}" srcId="{5C1D5250-6C7C-4DF7-B61D-66C68722C550}" destId="{19304839-4739-40E0-8434-300A73C20CEF}" srcOrd="2" destOrd="0" parTransId="{239B75B2-4906-4696-B966-6F748346640F}" sibTransId="{781F6D82-5808-4F4A-B64D-C27394664D9B}"/>
    <dgm:cxn modelId="{B0BC59A3-6F2D-40C1-A311-1E3328A21C95}" type="presOf" srcId="{48D6143D-CDAF-4A04-87DC-10EBB3097879}" destId="{23880509-516E-4B98-9EAA-67F804B7A5B9}" srcOrd="0" destOrd="0" presId="urn:microsoft.com/office/officeart/2005/8/layout/hierarchy3"/>
    <dgm:cxn modelId="{FBD9C0AE-538B-4949-A251-F2FB5BD85323}" type="presOf" srcId="{347D2440-AE8F-4FFB-9EC4-56EBCAB39C48}" destId="{46ABA0E0-172E-4284-8A4D-3171A58C34B6}" srcOrd="0" destOrd="0" presId="urn:microsoft.com/office/officeart/2005/8/layout/hierarchy3"/>
    <dgm:cxn modelId="{E248E383-BD54-48E3-B40B-083F5F626413}" srcId="{347D2440-AE8F-4FFB-9EC4-56EBCAB39C48}" destId="{AFD94283-6762-4A92-8BF1-759C3BDF22CA}" srcOrd="1" destOrd="0" parTransId="{A28726E9-027B-4E84-BFA4-41C86104B729}" sibTransId="{9175A4AD-06B5-4FA3-BF26-93D4BC912507}"/>
    <dgm:cxn modelId="{69E6841B-D68A-4782-AA77-B7D15DB30E65}" type="presParOf" srcId="{46ABA0E0-172E-4284-8A4D-3171A58C34B6}" destId="{5CD393F8-0B43-4E55-8F54-9D28EAE06FA1}" srcOrd="0" destOrd="0" presId="urn:microsoft.com/office/officeart/2005/8/layout/hierarchy3"/>
    <dgm:cxn modelId="{DC0429B3-4636-4335-A88D-D89D5F2F7DB9}" type="presParOf" srcId="{5CD393F8-0B43-4E55-8F54-9D28EAE06FA1}" destId="{C95A641F-AFEF-4FD3-BEA3-20B5643DF662}" srcOrd="0" destOrd="0" presId="urn:microsoft.com/office/officeart/2005/8/layout/hierarchy3"/>
    <dgm:cxn modelId="{5CAAC1CD-0921-4C2F-945A-E48D06EAEA2A}" type="presParOf" srcId="{C95A641F-AFEF-4FD3-BEA3-20B5643DF662}" destId="{9A514E1F-F178-4BFF-A71E-4CBF88877879}" srcOrd="0" destOrd="0" presId="urn:microsoft.com/office/officeart/2005/8/layout/hierarchy3"/>
    <dgm:cxn modelId="{7A12940A-341A-49CA-87CD-123B2BC70F5B}" type="presParOf" srcId="{C95A641F-AFEF-4FD3-BEA3-20B5643DF662}" destId="{2998EE9C-2A3E-45EA-9FC4-40AE8E0C3D93}" srcOrd="1" destOrd="0" presId="urn:microsoft.com/office/officeart/2005/8/layout/hierarchy3"/>
    <dgm:cxn modelId="{1227D515-0C04-4623-8E28-1026DD586E20}" type="presParOf" srcId="{5CD393F8-0B43-4E55-8F54-9D28EAE06FA1}" destId="{C3034896-950F-4B12-8946-651F866C58C4}" srcOrd="1" destOrd="0" presId="urn:microsoft.com/office/officeart/2005/8/layout/hierarchy3"/>
    <dgm:cxn modelId="{3DEE985A-F37F-475F-816E-6A4CDBE0BECC}" type="presParOf" srcId="{C3034896-950F-4B12-8946-651F866C58C4}" destId="{23880509-516E-4B98-9EAA-67F804B7A5B9}" srcOrd="0" destOrd="0" presId="urn:microsoft.com/office/officeart/2005/8/layout/hierarchy3"/>
    <dgm:cxn modelId="{1BE922F1-E58F-4574-AF73-8032FB075CE9}" type="presParOf" srcId="{C3034896-950F-4B12-8946-651F866C58C4}" destId="{D9B85FEF-CEE7-43FE-9635-E9345DE86807}" srcOrd="1" destOrd="0" presId="urn:microsoft.com/office/officeart/2005/8/layout/hierarchy3"/>
    <dgm:cxn modelId="{93B652BA-FA3B-4834-A6BE-87FF183740EC}" type="presParOf" srcId="{C3034896-950F-4B12-8946-651F866C58C4}" destId="{5CE920DC-9CF7-4279-AF63-5849A6CEE98B}" srcOrd="2" destOrd="0" presId="urn:microsoft.com/office/officeart/2005/8/layout/hierarchy3"/>
    <dgm:cxn modelId="{042DE5F0-A360-4561-9F44-E8E27FE0AC3C}" type="presParOf" srcId="{C3034896-950F-4B12-8946-651F866C58C4}" destId="{F8144EA4-4C6C-42B1-B0A7-5995DEB7D7FF}" srcOrd="3" destOrd="0" presId="urn:microsoft.com/office/officeart/2005/8/layout/hierarchy3"/>
    <dgm:cxn modelId="{7433C522-699B-4919-B589-6EAEAF56864E}" type="presParOf" srcId="{C3034896-950F-4B12-8946-651F866C58C4}" destId="{374B0C56-190A-409C-8014-6C9F1555E31E}" srcOrd="4" destOrd="0" presId="urn:microsoft.com/office/officeart/2005/8/layout/hierarchy3"/>
    <dgm:cxn modelId="{049A9100-57D1-4834-89A6-274681BCD687}" type="presParOf" srcId="{C3034896-950F-4B12-8946-651F866C58C4}" destId="{8A689DD5-BA08-4329-986C-D57EB9A2D1B0}" srcOrd="5" destOrd="0" presId="urn:microsoft.com/office/officeart/2005/8/layout/hierarchy3"/>
    <dgm:cxn modelId="{E816A7DC-DC9E-44C3-AF6D-29DF7752A787}" type="presParOf" srcId="{46ABA0E0-172E-4284-8A4D-3171A58C34B6}" destId="{DBC80D54-84E2-4E59-B1A0-44CA2189C8EA}" srcOrd="1" destOrd="0" presId="urn:microsoft.com/office/officeart/2005/8/layout/hierarchy3"/>
    <dgm:cxn modelId="{465EFAAC-D93E-4707-B314-85837617F6B0}" type="presParOf" srcId="{DBC80D54-84E2-4E59-B1A0-44CA2189C8EA}" destId="{F8E625DB-9982-4CD2-8E48-73671D6B337A}" srcOrd="0" destOrd="0" presId="urn:microsoft.com/office/officeart/2005/8/layout/hierarchy3"/>
    <dgm:cxn modelId="{47C20664-D0B8-44CB-AEE9-534F1F95E452}" type="presParOf" srcId="{F8E625DB-9982-4CD2-8E48-73671D6B337A}" destId="{550C6425-73BD-4092-B524-FB2FCC558C25}" srcOrd="0" destOrd="0" presId="urn:microsoft.com/office/officeart/2005/8/layout/hierarchy3"/>
    <dgm:cxn modelId="{C812898D-4315-40AF-82CE-41C250E54AD3}" type="presParOf" srcId="{F8E625DB-9982-4CD2-8E48-73671D6B337A}" destId="{38961013-9CC5-48F5-8166-93099CF66CFF}" srcOrd="1" destOrd="0" presId="urn:microsoft.com/office/officeart/2005/8/layout/hierarchy3"/>
    <dgm:cxn modelId="{71C9FBC4-D5DB-4D49-B3DC-DC8B267E5A62}" type="presParOf" srcId="{DBC80D54-84E2-4E59-B1A0-44CA2189C8EA}" destId="{6C3E0FE7-B70B-448C-A57D-E1BD7F4A8952}" srcOrd="1" destOrd="0" presId="urn:microsoft.com/office/officeart/2005/8/layout/hierarchy3"/>
    <dgm:cxn modelId="{99598A70-A95F-44BC-BAB6-BA417ADEED95}" type="presParOf" srcId="{6C3E0FE7-B70B-448C-A57D-E1BD7F4A8952}" destId="{00F5EBE9-E0D9-4202-9124-4869539A4BEF}" srcOrd="0" destOrd="0" presId="urn:microsoft.com/office/officeart/2005/8/layout/hierarchy3"/>
    <dgm:cxn modelId="{E574B59E-015D-4ADB-AD89-2B85B898CA83}" type="presParOf" srcId="{6C3E0FE7-B70B-448C-A57D-E1BD7F4A8952}" destId="{9460C50A-1CC0-4776-BF38-20D2E6A7FAC2}" srcOrd="1" destOrd="0" presId="urn:microsoft.com/office/officeart/2005/8/layout/hierarchy3"/>
    <dgm:cxn modelId="{D7EAAE21-AAC7-4ECA-8F84-29BAF5E9EAE1}" type="presParOf" srcId="{6C3E0FE7-B70B-448C-A57D-E1BD7F4A8952}" destId="{F7837F7C-8F0E-4307-B6E4-811F99C977F1}" srcOrd="2" destOrd="0" presId="urn:microsoft.com/office/officeart/2005/8/layout/hierarchy3"/>
    <dgm:cxn modelId="{A32F0778-2D42-4A15-8EB1-F99D98A58E93}" type="presParOf" srcId="{6C3E0FE7-B70B-448C-A57D-E1BD7F4A8952}" destId="{418FA6EC-0F6E-4DFA-B44C-878127D06FE9}" srcOrd="3" destOrd="0" presId="urn:microsoft.com/office/officeart/2005/8/layout/hierarchy3"/>
    <dgm:cxn modelId="{BF6F461D-5D0F-4C62-9501-A9FEEEB5E1B6}" type="presParOf" srcId="{6C3E0FE7-B70B-448C-A57D-E1BD7F4A8952}" destId="{9C153B80-8D2E-478D-80C1-5B71FE2EDB76}" srcOrd="4" destOrd="0" presId="urn:microsoft.com/office/officeart/2005/8/layout/hierarchy3"/>
    <dgm:cxn modelId="{25FBD682-9B09-4E40-B9FE-EB088C30428D}" type="presParOf" srcId="{6C3E0FE7-B70B-448C-A57D-E1BD7F4A8952}" destId="{2978D8C0-7939-45F3-8AA7-7A34C0442C5E}" srcOrd="5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44631B-65AE-41B3-8349-781CD8DCA04E}" type="doc">
      <dgm:prSet loTypeId="urn:microsoft.com/office/officeart/2005/8/layout/radial4" loCatId="relationship" qsTypeId="urn:microsoft.com/office/officeart/2005/8/quickstyle/3d7" qsCatId="3D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B8787FCC-DBD9-43A8-BB70-15622D0BFDBB}">
      <dgm:prSet phldrT="[Text]" custT="1"/>
      <dgm:spPr/>
      <dgm:t>
        <a:bodyPr/>
        <a:lstStyle/>
        <a:p>
          <a:r>
            <a:rPr lang="cs-CZ" sz="1800" dirty="0" smtClean="0"/>
            <a:t>Podpora ekonomického růstu</a:t>
          </a:r>
          <a:endParaRPr lang="cs-CZ" sz="1800" dirty="0"/>
        </a:p>
      </dgm:t>
    </dgm:pt>
    <dgm:pt modelId="{4F1A9DB5-0F49-4625-8C6D-37FB844A4003}" type="parTrans" cxnId="{6804D845-5ACE-4F7F-AFF0-AD28115B3F53}">
      <dgm:prSet/>
      <dgm:spPr/>
      <dgm:t>
        <a:bodyPr/>
        <a:lstStyle/>
        <a:p>
          <a:endParaRPr lang="cs-CZ"/>
        </a:p>
      </dgm:t>
    </dgm:pt>
    <dgm:pt modelId="{11DB90EB-36E4-4E8E-85C8-1C41BA800FD7}" type="sibTrans" cxnId="{6804D845-5ACE-4F7F-AFF0-AD28115B3F53}">
      <dgm:prSet/>
      <dgm:spPr/>
      <dgm:t>
        <a:bodyPr/>
        <a:lstStyle/>
        <a:p>
          <a:endParaRPr lang="cs-CZ"/>
        </a:p>
      </dgm:t>
    </dgm:pt>
    <dgm:pt modelId="{AF07DD5F-DB12-4D0E-983A-AD015775732D}">
      <dgm:prSet phldrT="[Text]" custT="1"/>
      <dgm:spPr/>
      <dgm:t>
        <a:bodyPr/>
        <a:lstStyle/>
        <a:p>
          <a:r>
            <a:rPr lang="cs-CZ" sz="1800" dirty="0" smtClean="0"/>
            <a:t>Odstranění implicitního propojení mezi bankami a státními rozpočty</a:t>
          </a:r>
          <a:endParaRPr lang="cs-CZ" sz="1800" dirty="0"/>
        </a:p>
      </dgm:t>
    </dgm:pt>
    <dgm:pt modelId="{77A32B67-4FE9-4B50-AA04-673C4A18D4BA}" type="parTrans" cxnId="{43EA39E8-2C7E-4222-97A2-17D3ED3C3CF1}">
      <dgm:prSet/>
      <dgm:spPr/>
      <dgm:t>
        <a:bodyPr/>
        <a:lstStyle/>
        <a:p>
          <a:endParaRPr lang="cs-CZ"/>
        </a:p>
      </dgm:t>
    </dgm:pt>
    <dgm:pt modelId="{381D873A-B877-4EFE-BE87-EC8CB6237BD6}" type="sibTrans" cxnId="{43EA39E8-2C7E-4222-97A2-17D3ED3C3CF1}">
      <dgm:prSet/>
      <dgm:spPr/>
      <dgm:t>
        <a:bodyPr/>
        <a:lstStyle/>
        <a:p>
          <a:endParaRPr lang="cs-CZ"/>
        </a:p>
      </dgm:t>
    </dgm:pt>
    <dgm:pt modelId="{4AB3F0B1-ACC4-43AC-8339-140B35BE1F68}">
      <dgm:prSet phldrT="[Text]" custT="1"/>
      <dgm:spPr/>
      <dgm:t>
        <a:bodyPr/>
        <a:lstStyle/>
        <a:p>
          <a:r>
            <a:rPr lang="cs-CZ" sz="2000" dirty="0" smtClean="0"/>
            <a:t>Omezení rizika fragmentace vnitřního trhu</a:t>
          </a:r>
          <a:endParaRPr lang="cs-CZ" sz="2000" dirty="0"/>
        </a:p>
      </dgm:t>
    </dgm:pt>
    <dgm:pt modelId="{037DAD49-102E-489A-A4AA-74E7E2782477}" type="parTrans" cxnId="{35F553E6-D19B-423F-AD80-7136EB5C1731}">
      <dgm:prSet/>
      <dgm:spPr/>
      <dgm:t>
        <a:bodyPr/>
        <a:lstStyle/>
        <a:p>
          <a:endParaRPr lang="cs-CZ"/>
        </a:p>
      </dgm:t>
    </dgm:pt>
    <dgm:pt modelId="{938CBFE3-8994-415C-B1F4-37FB7ACF36D0}" type="sibTrans" cxnId="{35F553E6-D19B-423F-AD80-7136EB5C1731}">
      <dgm:prSet/>
      <dgm:spPr/>
      <dgm:t>
        <a:bodyPr/>
        <a:lstStyle/>
        <a:p>
          <a:endParaRPr lang="cs-CZ"/>
        </a:p>
      </dgm:t>
    </dgm:pt>
    <dgm:pt modelId="{1504C0B2-51B3-4DD4-8C5E-D47E8603C559}" type="pres">
      <dgm:prSet presAssocID="{0F44631B-65AE-41B3-8349-781CD8DCA04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76C05F9-4972-4B44-A39C-4F0BDE61169E}" type="pres">
      <dgm:prSet presAssocID="{B8787FCC-DBD9-43A8-BB70-15622D0BFDBB}" presName="centerShape" presStyleLbl="node0" presStyleIdx="0" presStyleCnt="1" custScaleX="108467" custScaleY="108467" custLinFactNeighborX="-9600" custLinFactNeighborY="23199"/>
      <dgm:spPr/>
      <dgm:t>
        <a:bodyPr/>
        <a:lstStyle/>
        <a:p>
          <a:endParaRPr lang="cs-CZ"/>
        </a:p>
      </dgm:t>
    </dgm:pt>
    <dgm:pt modelId="{3E477C55-D47C-4944-B90C-9F58174242E9}" type="pres">
      <dgm:prSet presAssocID="{77A32B67-4FE9-4B50-AA04-673C4A18D4BA}" presName="parTrans" presStyleLbl="bgSibTrans2D1" presStyleIdx="0" presStyleCnt="2"/>
      <dgm:spPr/>
      <dgm:t>
        <a:bodyPr/>
        <a:lstStyle/>
        <a:p>
          <a:endParaRPr lang="cs-CZ"/>
        </a:p>
      </dgm:t>
    </dgm:pt>
    <dgm:pt modelId="{5FFC07EC-DBF4-459C-8031-884091FF7444}" type="pres">
      <dgm:prSet presAssocID="{AF07DD5F-DB12-4D0E-983A-AD015775732D}" presName="node" presStyleLbl="node1" presStyleIdx="0" presStyleCnt="2" custScaleX="116459" custScaleY="125593" custRadScaleRad="85636" custRadScaleInc="1130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52C3DF-6170-4A8C-8984-AFB78ECF1C5F}" type="pres">
      <dgm:prSet presAssocID="{037DAD49-102E-489A-A4AA-74E7E2782477}" presName="parTrans" presStyleLbl="bgSibTrans2D1" presStyleIdx="1" presStyleCnt="2"/>
      <dgm:spPr/>
      <dgm:t>
        <a:bodyPr/>
        <a:lstStyle/>
        <a:p>
          <a:endParaRPr lang="cs-CZ"/>
        </a:p>
      </dgm:t>
    </dgm:pt>
    <dgm:pt modelId="{A9298963-2AA7-4A50-8E9E-32B68E5CED33}" type="pres">
      <dgm:prSet presAssocID="{4AB3F0B1-ACC4-43AC-8339-140B35BE1F68}" presName="node" presStyleLbl="node1" presStyleIdx="1" presStyleCnt="2" custScaleX="109609" custScaleY="114176" custRadScaleRad="92412" custRadScaleInc="-12609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3EA39E8-2C7E-4222-97A2-17D3ED3C3CF1}" srcId="{B8787FCC-DBD9-43A8-BB70-15622D0BFDBB}" destId="{AF07DD5F-DB12-4D0E-983A-AD015775732D}" srcOrd="0" destOrd="0" parTransId="{77A32B67-4FE9-4B50-AA04-673C4A18D4BA}" sibTransId="{381D873A-B877-4EFE-BE87-EC8CB6237BD6}"/>
    <dgm:cxn modelId="{B0F3A1CB-0FE6-4F6C-84F9-98534BE7F834}" type="presOf" srcId="{4AB3F0B1-ACC4-43AC-8339-140B35BE1F68}" destId="{A9298963-2AA7-4A50-8E9E-32B68E5CED33}" srcOrd="0" destOrd="0" presId="urn:microsoft.com/office/officeart/2005/8/layout/radial4"/>
    <dgm:cxn modelId="{0AF48C3B-9AAF-43CD-8CA8-A0204DB345F6}" type="presOf" srcId="{037DAD49-102E-489A-A4AA-74E7E2782477}" destId="{8A52C3DF-6170-4A8C-8984-AFB78ECF1C5F}" srcOrd="0" destOrd="0" presId="urn:microsoft.com/office/officeart/2005/8/layout/radial4"/>
    <dgm:cxn modelId="{3B61B38B-3793-45FC-BD2A-0055FDFEBAC2}" type="presOf" srcId="{0F44631B-65AE-41B3-8349-781CD8DCA04E}" destId="{1504C0B2-51B3-4DD4-8C5E-D47E8603C559}" srcOrd="0" destOrd="0" presId="urn:microsoft.com/office/officeart/2005/8/layout/radial4"/>
    <dgm:cxn modelId="{6804D845-5ACE-4F7F-AFF0-AD28115B3F53}" srcId="{0F44631B-65AE-41B3-8349-781CD8DCA04E}" destId="{B8787FCC-DBD9-43A8-BB70-15622D0BFDBB}" srcOrd="0" destOrd="0" parTransId="{4F1A9DB5-0F49-4625-8C6D-37FB844A4003}" sibTransId="{11DB90EB-36E4-4E8E-85C8-1C41BA800FD7}"/>
    <dgm:cxn modelId="{35F553E6-D19B-423F-AD80-7136EB5C1731}" srcId="{B8787FCC-DBD9-43A8-BB70-15622D0BFDBB}" destId="{4AB3F0B1-ACC4-43AC-8339-140B35BE1F68}" srcOrd="1" destOrd="0" parTransId="{037DAD49-102E-489A-A4AA-74E7E2782477}" sibTransId="{938CBFE3-8994-415C-B1F4-37FB7ACF36D0}"/>
    <dgm:cxn modelId="{581CA060-DCB3-46C5-BA80-42F3184E5750}" type="presOf" srcId="{B8787FCC-DBD9-43A8-BB70-15622D0BFDBB}" destId="{D76C05F9-4972-4B44-A39C-4F0BDE61169E}" srcOrd="0" destOrd="0" presId="urn:microsoft.com/office/officeart/2005/8/layout/radial4"/>
    <dgm:cxn modelId="{8CD5B695-D3E3-4A4C-96F1-9877A153BB8C}" type="presOf" srcId="{AF07DD5F-DB12-4D0E-983A-AD015775732D}" destId="{5FFC07EC-DBF4-459C-8031-884091FF7444}" srcOrd="0" destOrd="0" presId="urn:microsoft.com/office/officeart/2005/8/layout/radial4"/>
    <dgm:cxn modelId="{F3487A7D-D172-46FC-B8EF-ED9ADB83B8E7}" type="presOf" srcId="{77A32B67-4FE9-4B50-AA04-673C4A18D4BA}" destId="{3E477C55-D47C-4944-B90C-9F58174242E9}" srcOrd="0" destOrd="0" presId="urn:microsoft.com/office/officeart/2005/8/layout/radial4"/>
    <dgm:cxn modelId="{BA52B0B2-450B-4919-BC98-D1573745A0DF}" type="presParOf" srcId="{1504C0B2-51B3-4DD4-8C5E-D47E8603C559}" destId="{D76C05F9-4972-4B44-A39C-4F0BDE61169E}" srcOrd="0" destOrd="0" presId="urn:microsoft.com/office/officeart/2005/8/layout/radial4"/>
    <dgm:cxn modelId="{9575A0FD-F9B0-4E7F-BDC9-BD6C23704A55}" type="presParOf" srcId="{1504C0B2-51B3-4DD4-8C5E-D47E8603C559}" destId="{3E477C55-D47C-4944-B90C-9F58174242E9}" srcOrd="1" destOrd="0" presId="urn:microsoft.com/office/officeart/2005/8/layout/radial4"/>
    <dgm:cxn modelId="{E3368145-49CE-403E-84FC-855A0EAA1C9C}" type="presParOf" srcId="{1504C0B2-51B3-4DD4-8C5E-D47E8603C559}" destId="{5FFC07EC-DBF4-459C-8031-884091FF7444}" srcOrd="2" destOrd="0" presId="urn:microsoft.com/office/officeart/2005/8/layout/radial4"/>
    <dgm:cxn modelId="{8F0B9942-1E6B-4336-A304-3F63D9E995F7}" type="presParOf" srcId="{1504C0B2-51B3-4DD4-8C5E-D47E8603C559}" destId="{8A52C3DF-6170-4A8C-8984-AFB78ECF1C5F}" srcOrd="3" destOrd="0" presId="urn:microsoft.com/office/officeart/2005/8/layout/radial4"/>
    <dgm:cxn modelId="{B33A2687-E6BC-4928-8E60-3687979AF396}" type="presParOf" srcId="{1504C0B2-51B3-4DD4-8C5E-D47E8603C559}" destId="{A9298963-2AA7-4A50-8E9E-32B68E5CED33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14E1F-F178-4BFF-A71E-4CBF88877879}">
      <dsp:nvSpPr>
        <dsp:cNvPr id="0" name=""/>
        <dsp:cNvSpPr/>
      </dsp:nvSpPr>
      <dsp:spPr>
        <a:xfrm>
          <a:off x="1495" y="503399"/>
          <a:ext cx="4167744" cy="964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cs-CZ" sz="3100" kern="1200" dirty="0" smtClean="0"/>
            <a:t>Regulatorní pravidla 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EU 28</a:t>
          </a:r>
          <a:endParaRPr lang="cs-CZ" sz="3100" kern="1200" dirty="0"/>
        </a:p>
      </dsp:txBody>
      <dsp:txXfrm>
        <a:off x="29751" y="531655"/>
        <a:ext cx="4111232" cy="908212"/>
      </dsp:txXfrm>
    </dsp:sp>
    <dsp:sp modelId="{23880509-516E-4B98-9EAA-67F804B7A5B9}">
      <dsp:nvSpPr>
        <dsp:cNvPr id="0" name=""/>
        <dsp:cNvSpPr/>
      </dsp:nvSpPr>
      <dsp:spPr>
        <a:xfrm>
          <a:off x="418270" y="1468123"/>
          <a:ext cx="416774" cy="723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543"/>
              </a:lnTo>
              <a:lnTo>
                <a:pt x="416774" y="72354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B85FEF-CEE7-43FE-9635-E9345DE86807}">
      <dsp:nvSpPr>
        <dsp:cNvPr id="0" name=""/>
        <dsp:cNvSpPr/>
      </dsp:nvSpPr>
      <dsp:spPr>
        <a:xfrm>
          <a:off x="835044" y="1709305"/>
          <a:ext cx="4408836" cy="964724"/>
        </a:xfrm>
        <a:prstGeom prst="homePlat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Pravidla kapitálové přiměřenosti (CRD IV/CRR)</a:t>
          </a:r>
          <a:endParaRPr lang="cs-CZ" sz="2700" kern="1200" dirty="0"/>
        </a:p>
      </dsp:txBody>
      <dsp:txXfrm>
        <a:off x="835044" y="1709305"/>
        <a:ext cx="4167655" cy="964724"/>
      </dsp:txXfrm>
    </dsp:sp>
    <dsp:sp modelId="{5CE920DC-9CF7-4279-AF63-5849A6CEE98B}">
      <dsp:nvSpPr>
        <dsp:cNvPr id="0" name=""/>
        <dsp:cNvSpPr/>
      </dsp:nvSpPr>
      <dsp:spPr>
        <a:xfrm>
          <a:off x="418270" y="1468123"/>
          <a:ext cx="416774" cy="1929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9448"/>
              </a:lnTo>
              <a:lnTo>
                <a:pt x="416774" y="192944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44EA4-4C6C-42B1-B0A7-5995DEB7D7FF}">
      <dsp:nvSpPr>
        <dsp:cNvPr id="0" name=""/>
        <dsp:cNvSpPr/>
      </dsp:nvSpPr>
      <dsp:spPr>
        <a:xfrm>
          <a:off x="835044" y="2915210"/>
          <a:ext cx="4408836" cy="964724"/>
        </a:xfrm>
        <a:prstGeom prst="homePlat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Směrnice o tzv. krizovém řízení (BRRD)</a:t>
          </a:r>
          <a:endParaRPr lang="cs-CZ" sz="2700" kern="1200" dirty="0"/>
        </a:p>
      </dsp:txBody>
      <dsp:txXfrm>
        <a:off x="835044" y="2915210"/>
        <a:ext cx="4167655" cy="964724"/>
      </dsp:txXfrm>
    </dsp:sp>
    <dsp:sp modelId="{374B0C56-190A-409C-8014-6C9F1555E31E}">
      <dsp:nvSpPr>
        <dsp:cNvPr id="0" name=""/>
        <dsp:cNvSpPr/>
      </dsp:nvSpPr>
      <dsp:spPr>
        <a:xfrm>
          <a:off x="418270" y="1468123"/>
          <a:ext cx="416774" cy="3135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5354"/>
              </a:lnTo>
              <a:lnTo>
                <a:pt x="416774" y="31353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689DD5-BA08-4329-986C-D57EB9A2D1B0}">
      <dsp:nvSpPr>
        <dsp:cNvPr id="0" name=""/>
        <dsp:cNvSpPr/>
      </dsp:nvSpPr>
      <dsp:spPr>
        <a:xfrm>
          <a:off x="835044" y="4121116"/>
          <a:ext cx="3624322" cy="964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Harmonizace systému pojištění vkladů (DGSD)</a:t>
          </a:r>
          <a:endParaRPr lang="cs-CZ" sz="2700" kern="1200" dirty="0"/>
        </a:p>
      </dsp:txBody>
      <dsp:txXfrm>
        <a:off x="863300" y="4149372"/>
        <a:ext cx="3567810" cy="908212"/>
      </dsp:txXfrm>
    </dsp:sp>
    <dsp:sp modelId="{550C6425-73BD-4092-B524-FB2FCC558C25}">
      <dsp:nvSpPr>
        <dsp:cNvPr id="0" name=""/>
        <dsp:cNvSpPr/>
      </dsp:nvSpPr>
      <dsp:spPr>
        <a:xfrm>
          <a:off x="4892393" y="503399"/>
          <a:ext cx="4169249" cy="964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cs-CZ" sz="2500" kern="1200" dirty="0" smtClean="0"/>
            <a:t>Bankovní unie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(BU)</a:t>
          </a:r>
          <a:endParaRPr lang="cs-CZ" sz="2500" kern="1200" dirty="0"/>
        </a:p>
      </dsp:txBody>
      <dsp:txXfrm>
        <a:off x="4920649" y="531655"/>
        <a:ext cx="4112737" cy="908212"/>
      </dsp:txXfrm>
    </dsp:sp>
    <dsp:sp modelId="{00F5EBE9-E0D9-4202-9124-4869539A4BEF}">
      <dsp:nvSpPr>
        <dsp:cNvPr id="0" name=""/>
        <dsp:cNvSpPr/>
      </dsp:nvSpPr>
      <dsp:spPr>
        <a:xfrm>
          <a:off x="5309318" y="1468123"/>
          <a:ext cx="416924" cy="723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543"/>
              </a:lnTo>
              <a:lnTo>
                <a:pt x="416924" y="72354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0C50A-1CC0-4776-BF38-20D2E6A7FAC2}">
      <dsp:nvSpPr>
        <dsp:cNvPr id="0" name=""/>
        <dsp:cNvSpPr/>
      </dsp:nvSpPr>
      <dsp:spPr>
        <a:xfrm>
          <a:off x="5726243" y="1709305"/>
          <a:ext cx="4065348" cy="964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Jednotný mechanismus dohledu (SSM)</a:t>
          </a:r>
          <a:endParaRPr lang="cs-CZ" sz="2700" kern="1200" dirty="0"/>
        </a:p>
      </dsp:txBody>
      <dsp:txXfrm>
        <a:off x="5754499" y="1737561"/>
        <a:ext cx="4008836" cy="908212"/>
      </dsp:txXfrm>
    </dsp:sp>
    <dsp:sp modelId="{F7837F7C-8F0E-4307-B6E4-811F99C977F1}">
      <dsp:nvSpPr>
        <dsp:cNvPr id="0" name=""/>
        <dsp:cNvSpPr/>
      </dsp:nvSpPr>
      <dsp:spPr>
        <a:xfrm>
          <a:off x="5309318" y="1468123"/>
          <a:ext cx="416924" cy="1929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9448"/>
              </a:lnTo>
              <a:lnTo>
                <a:pt x="416924" y="192944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FA6EC-0F6E-4DFA-B44C-878127D06FE9}">
      <dsp:nvSpPr>
        <dsp:cNvPr id="0" name=""/>
        <dsp:cNvSpPr/>
      </dsp:nvSpPr>
      <dsp:spPr>
        <a:xfrm>
          <a:off x="5726243" y="2915210"/>
          <a:ext cx="4065348" cy="964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Jednotný mechanismus pro řešení krizí (SRM)</a:t>
          </a:r>
          <a:endParaRPr lang="cs-CZ" sz="2700" kern="1200" dirty="0"/>
        </a:p>
      </dsp:txBody>
      <dsp:txXfrm>
        <a:off x="5754499" y="2943466"/>
        <a:ext cx="4008836" cy="908212"/>
      </dsp:txXfrm>
    </dsp:sp>
    <dsp:sp modelId="{9C153B80-8D2E-478D-80C1-5B71FE2EDB76}">
      <dsp:nvSpPr>
        <dsp:cNvPr id="0" name=""/>
        <dsp:cNvSpPr/>
      </dsp:nvSpPr>
      <dsp:spPr>
        <a:xfrm>
          <a:off x="5309318" y="1468123"/>
          <a:ext cx="416924" cy="3135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5354"/>
              </a:lnTo>
              <a:lnTo>
                <a:pt x="416924" y="31353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78D8C0-7939-45F3-8AA7-7A34C0442C5E}">
      <dsp:nvSpPr>
        <dsp:cNvPr id="0" name=""/>
        <dsp:cNvSpPr/>
      </dsp:nvSpPr>
      <dsp:spPr>
        <a:xfrm>
          <a:off x="5726243" y="4121116"/>
          <a:ext cx="4064113" cy="964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i="1" kern="1200" dirty="0" smtClean="0">
              <a:solidFill>
                <a:srgbClr val="FF0000"/>
              </a:solidFill>
            </a:rPr>
            <a:t>Evropský systém pojištění vkladů (EDIS)</a:t>
          </a:r>
          <a:endParaRPr lang="cs-CZ" sz="2700" i="1" kern="1200" dirty="0">
            <a:solidFill>
              <a:srgbClr val="FF0000"/>
            </a:solidFill>
          </a:endParaRPr>
        </a:p>
      </dsp:txBody>
      <dsp:txXfrm>
        <a:off x="5754499" y="4149372"/>
        <a:ext cx="4007601" cy="9082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C05F9-4972-4B44-A39C-4F0BDE61169E}">
      <dsp:nvSpPr>
        <dsp:cNvPr id="0" name=""/>
        <dsp:cNvSpPr/>
      </dsp:nvSpPr>
      <dsp:spPr>
        <a:xfrm>
          <a:off x="1579386" y="3327895"/>
          <a:ext cx="2144712" cy="2144712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Podpora ekonomického růstu</a:t>
          </a:r>
          <a:endParaRPr lang="cs-CZ" sz="1800" kern="1200" dirty="0"/>
        </a:p>
      </dsp:txBody>
      <dsp:txXfrm>
        <a:off x="1893472" y="3641981"/>
        <a:ext cx="1516540" cy="1516540"/>
      </dsp:txXfrm>
    </dsp:sp>
    <dsp:sp modelId="{3E477C55-D47C-4944-B90C-9F58174242E9}">
      <dsp:nvSpPr>
        <dsp:cNvPr id="0" name=""/>
        <dsp:cNvSpPr/>
      </dsp:nvSpPr>
      <dsp:spPr>
        <a:xfrm rot="18643369">
          <a:off x="3060479" y="2399852"/>
          <a:ext cx="2141427" cy="56352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FFC07EC-DBF4-459C-8031-884091FF7444}">
      <dsp:nvSpPr>
        <dsp:cNvPr id="0" name=""/>
        <dsp:cNvSpPr/>
      </dsp:nvSpPr>
      <dsp:spPr>
        <a:xfrm>
          <a:off x="3735926" y="926480"/>
          <a:ext cx="2187600" cy="1887341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Odstranění implicitního propojení mezi bankami a státními rozpočty</a:t>
          </a:r>
          <a:endParaRPr lang="cs-CZ" sz="1800" kern="1200" dirty="0"/>
        </a:p>
      </dsp:txBody>
      <dsp:txXfrm>
        <a:off x="3791204" y="981758"/>
        <a:ext cx="2077044" cy="1776785"/>
      </dsp:txXfrm>
    </dsp:sp>
    <dsp:sp modelId="{8A52C3DF-6170-4A8C-8984-AFB78ECF1C5F}">
      <dsp:nvSpPr>
        <dsp:cNvPr id="0" name=""/>
        <dsp:cNvSpPr/>
      </dsp:nvSpPr>
      <dsp:spPr>
        <a:xfrm rot="14085454">
          <a:off x="723580" y="2516569"/>
          <a:ext cx="1592711" cy="56352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213261"/>
            <a:satOff val="-3325"/>
            <a:lumOff val="22085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9298963-2AA7-4A50-8E9E-32B68E5CED33}">
      <dsp:nvSpPr>
        <dsp:cNvPr id="0" name=""/>
        <dsp:cNvSpPr/>
      </dsp:nvSpPr>
      <dsp:spPr>
        <a:xfrm>
          <a:off x="30944" y="1290049"/>
          <a:ext cx="2058928" cy="171577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-213368"/>
            <a:satOff val="179"/>
            <a:lumOff val="24845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Omezení rizika fragmentace vnitřního trhu</a:t>
          </a:r>
          <a:endParaRPr lang="cs-CZ" sz="2000" kern="1200" dirty="0"/>
        </a:p>
      </dsp:txBody>
      <dsp:txXfrm>
        <a:off x="81197" y="1340302"/>
        <a:ext cx="1958422" cy="1615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EC669-9909-422F-8AD8-9CADF694CF61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F426-F58C-40E9-A0D3-956D9AC99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060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F426-F58C-40E9-A0D3-956D9AC99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33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zdola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F426-F58C-40E9-A0D3-956D9AC99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33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F426-F58C-40E9-A0D3-956D9AC996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33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F426-F58C-40E9-A0D3-956D9AC996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33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F426-F58C-40E9-A0D3-956D9AC996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33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F426-F58C-40E9-A0D3-956D9AC996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33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F8312BE-CDA1-4CFA-9C6B-3AC14BBC0CA2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FDE46A5-85F0-4C98-9FB7-9BAF2AF80D5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4456" y="980728"/>
            <a:ext cx="6781800" cy="2901032"/>
          </a:xfrm>
        </p:spPr>
        <p:txBody>
          <a:bodyPr/>
          <a:lstStyle/>
          <a:p>
            <a:r>
              <a:rPr lang="cs-CZ" sz="3200" b="1" dirty="0" smtClean="0"/>
              <a:t>Nové trendy regulace finančních trhů</a:t>
            </a:r>
            <a:endParaRPr lang="cs-CZ" sz="3200" b="1" dirty="0"/>
          </a:p>
        </p:txBody>
      </p:sp>
      <p:sp>
        <p:nvSpPr>
          <p:cNvPr id="4" name="Obdélník 3"/>
          <p:cNvSpPr/>
          <p:nvPr/>
        </p:nvSpPr>
        <p:spPr>
          <a:xfrm>
            <a:off x="107504" y="4221088"/>
            <a:ext cx="674186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b="1" dirty="0" smtClean="0">
                <a:solidFill>
                  <a:schemeClr val="bg1"/>
                </a:solidFill>
              </a:rPr>
              <a:t>Lenka Jurošková, Ministerstvo financí</a:t>
            </a:r>
          </a:p>
          <a:p>
            <a:pPr algn="r"/>
            <a:endParaRPr lang="cs-CZ" sz="2000" dirty="0" smtClean="0">
              <a:solidFill>
                <a:schemeClr val="bg1"/>
              </a:solidFill>
            </a:endParaRPr>
          </a:p>
          <a:p>
            <a:pPr algn="r"/>
            <a:r>
              <a:rPr lang="cs-CZ" sz="2000" dirty="0" smtClean="0">
                <a:solidFill>
                  <a:schemeClr val="bg1"/>
                </a:solidFill>
              </a:rPr>
              <a:t>konference Rozvoj a inovace finančních produktů 2016 – Změna modelu fungování finančního trhu</a:t>
            </a:r>
          </a:p>
          <a:p>
            <a:pPr algn="r"/>
            <a:endParaRPr lang="cs-CZ" sz="2000" dirty="0" smtClean="0">
              <a:solidFill>
                <a:schemeClr val="bg1"/>
              </a:solidFill>
            </a:endParaRPr>
          </a:p>
          <a:p>
            <a:pPr algn="r"/>
            <a:r>
              <a:rPr lang="cs-CZ" sz="2000" dirty="0" smtClean="0">
                <a:solidFill>
                  <a:schemeClr val="bg1"/>
                </a:solidFill>
              </a:rPr>
              <a:t>10. </a:t>
            </a:r>
            <a:r>
              <a:rPr lang="cs-CZ" sz="2000" dirty="0">
                <a:solidFill>
                  <a:schemeClr val="bg1"/>
                </a:solidFill>
              </a:rPr>
              <a:t>ú</a:t>
            </a:r>
            <a:r>
              <a:rPr lang="cs-CZ" sz="2000" dirty="0" smtClean="0">
                <a:solidFill>
                  <a:schemeClr val="bg1"/>
                </a:solidFill>
              </a:rPr>
              <a:t>nora 2016, VŠE 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7010400" y="2536304"/>
            <a:ext cx="1981200" cy="1828800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Důvody </a:t>
            </a:r>
            <a:r>
              <a:rPr lang="cs-CZ" sz="2400" b="1" dirty="0"/>
              <a:t>změn modelu fungování finančního trhu</a:t>
            </a:r>
          </a:p>
        </p:txBody>
      </p:sp>
    </p:spTree>
    <p:extLst>
      <p:ext uri="{BB962C8B-B14F-4D97-AF65-F5344CB8AC3E}">
        <p14:creationId xmlns:p14="http://schemas.microsoft.com/office/powerpoint/2010/main" val="2447834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98921"/>
            <a:ext cx="8784976" cy="5229200"/>
          </a:xfrm>
        </p:spPr>
        <p:txBody>
          <a:bodyPr>
            <a:normAutofit fontScale="92500"/>
          </a:bodyPr>
          <a:lstStyle/>
          <a:p>
            <a:r>
              <a:rPr lang="cs-CZ" sz="2200" b="1" dirty="0" smtClean="0"/>
              <a:t>dlouhodobý cíl: sjednocování principů regulace distribuce napříč sektory finančního trhu </a:t>
            </a:r>
            <a:endParaRPr lang="cs-CZ" sz="2200" dirty="0"/>
          </a:p>
          <a:p>
            <a:pPr lvl="1"/>
            <a:r>
              <a:rPr lang="cs-CZ" sz="1900" dirty="0"/>
              <a:t>požadavky na vstup osob do odvětví (důvěryhodnost</a:t>
            </a:r>
            <a:r>
              <a:rPr lang="cs-CZ" sz="1900"/>
              <a:t>, </a:t>
            </a:r>
            <a:r>
              <a:rPr lang="cs-CZ" sz="1900" smtClean="0"/>
              <a:t>odbornost...)</a:t>
            </a:r>
            <a:endParaRPr lang="cs-CZ" sz="1900" dirty="0"/>
          </a:p>
          <a:p>
            <a:pPr lvl="1"/>
            <a:r>
              <a:rPr lang="cs-CZ" sz="1900" dirty="0"/>
              <a:t>podoba oprávnění </a:t>
            </a:r>
            <a:r>
              <a:rPr lang="cs-CZ" sz="1900"/>
              <a:t>zprostředkovatelů </a:t>
            </a:r>
            <a:r>
              <a:rPr lang="cs-CZ" sz="1900" smtClean="0"/>
              <a:t>(samostatný zprostředkovatel, vázaný zástupce), </a:t>
            </a:r>
            <a:r>
              <a:rPr lang="cs-CZ" sz="1900" dirty="0" smtClean="0"/>
              <a:t>odpovědnost </a:t>
            </a:r>
            <a:r>
              <a:rPr lang="cs-CZ" sz="1900" dirty="0"/>
              <a:t>jednotlivých článků distribučního řetězce</a:t>
            </a:r>
          </a:p>
          <a:p>
            <a:pPr lvl="1"/>
            <a:r>
              <a:rPr lang="cs-CZ" sz="1900" dirty="0"/>
              <a:t>registrační procedura a informace v registrech</a:t>
            </a:r>
          </a:p>
          <a:p>
            <a:pPr lvl="1"/>
            <a:r>
              <a:rPr lang="cs-CZ" sz="1900" dirty="0"/>
              <a:t>licencování a výkon dohledu</a:t>
            </a:r>
          </a:p>
          <a:p>
            <a:r>
              <a:rPr lang="cs-CZ" sz="2200" b="1" dirty="0" smtClean="0"/>
              <a:t>v ochraně spotřebitele klade MF důraz na:</a:t>
            </a:r>
          </a:p>
          <a:p>
            <a:pPr lvl="1"/>
            <a:r>
              <a:rPr lang="cs-CZ" sz="1900" smtClean="0"/>
              <a:t>distribuční </a:t>
            </a:r>
            <a:r>
              <a:rPr lang="cs-CZ" sz="1900" dirty="0" smtClean="0"/>
              <a:t>neutralitu regulace (stejná ochrana spotřebitele pro různé způsoby sjednávání finančních služeb)</a:t>
            </a:r>
          </a:p>
          <a:p>
            <a:pPr lvl="1"/>
            <a:r>
              <a:rPr lang="cs-CZ" sz="1900" dirty="0" smtClean="0"/>
              <a:t>efektivitu regulace – využití nástrojů, které reálně (nikoli jen nominálně) zlepší postavení spotřebitele ve vztazích s finančními institucemi </a:t>
            </a:r>
          </a:p>
          <a:p>
            <a:pPr lvl="1"/>
            <a:r>
              <a:rPr lang="cs-CZ" sz="1900" dirty="0" smtClean="0"/>
              <a:t>přiměřenost </a:t>
            </a:r>
            <a:r>
              <a:rPr lang="cs-CZ" sz="1900" dirty="0"/>
              <a:t>regulace </a:t>
            </a:r>
            <a:r>
              <a:rPr lang="cs-CZ" sz="1900" dirty="0" smtClean="0"/>
              <a:t>- více </a:t>
            </a:r>
            <a:r>
              <a:rPr lang="cs-CZ" sz="1900" dirty="0"/>
              <a:t>povinností jen tam, kde je důvodně vyšší potřeba ochrany </a:t>
            </a:r>
            <a:r>
              <a:rPr lang="cs-CZ" sz="1900" dirty="0" smtClean="0"/>
              <a:t>spotřebitele</a:t>
            </a:r>
          </a:p>
          <a:p>
            <a:r>
              <a:rPr lang="cs-CZ" sz="2200" b="1" dirty="0" smtClean="0"/>
              <a:t>na </a:t>
            </a:r>
            <a:r>
              <a:rPr lang="cs-CZ" sz="2200" b="1" dirty="0"/>
              <a:t>úrovni EU </a:t>
            </a:r>
            <a:r>
              <a:rPr lang="cs-CZ" sz="2200" b="1" dirty="0" smtClean="0"/>
              <a:t>obdobný vývoj </a:t>
            </a:r>
          </a:p>
          <a:p>
            <a:pPr lvl="1"/>
            <a:r>
              <a:rPr lang="cs-CZ" sz="1900" dirty="0" smtClean="0"/>
              <a:t>viz </a:t>
            </a:r>
            <a:r>
              <a:rPr lang="cs-CZ" sz="1900" dirty="0"/>
              <a:t>např. příprava balíku „IMD2-MiFID2-PRIIPs</a:t>
            </a:r>
            <a:r>
              <a:rPr lang="cs-CZ" sz="1900" dirty="0" smtClean="0"/>
              <a:t>“</a:t>
            </a:r>
          </a:p>
          <a:p>
            <a:pPr lvl="1"/>
            <a:endParaRPr lang="cs-CZ" dirty="0"/>
          </a:p>
          <a:p>
            <a:pPr marL="45720" indent="0">
              <a:buNone/>
            </a:pPr>
            <a:endParaRPr 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9776"/>
            <a:ext cx="9180512" cy="1143000"/>
          </a:xfrm>
        </p:spPr>
        <p:txBody>
          <a:bodyPr>
            <a:noAutofit/>
          </a:bodyPr>
          <a:lstStyle/>
          <a:p>
            <a:r>
              <a:rPr lang="cs-CZ" b="1" dirty="0" smtClean="0"/>
              <a:t>III</a:t>
            </a:r>
            <a:r>
              <a:rPr lang="cs-CZ" b="1" dirty="0" smtClean="0"/>
              <a:t>. </a:t>
            </a:r>
            <a:r>
              <a:rPr lang="cs-CZ" b="1" dirty="0" err="1" smtClean="0"/>
              <a:t>regulacE</a:t>
            </a:r>
            <a:r>
              <a:rPr lang="cs-CZ" b="1" dirty="0" smtClean="0"/>
              <a:t> </a:t>
            </a:r>
            <a:r>
              <a:rPr lang="cs-CZ" b="1" dirty="0" smtClean="0"/>
              <a:t>distribuce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3231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5040560"/>
          </a:xfrm>
        </p:spPr>
        <p:txBody>
          <a:bodyPr>
            <a:normAutofit lnSpcReduction="10000"/>
          </a:bodyPr>
          <a:lstStyle/>
          <a:p>
            <a:r>
              <a:rPr lang="cs-CZ" sz="2200" b="1" dirty="0" smtClean="0"/>
              <a:t>Nový </a:t>
            </a:r>
            <a:r>
              <a:rPr lang="cs-CZ" sz="2200" b="1" dirty="0" smtClean="0"/>
              <a:t>zákon o spotřebitelském úvěru (ZSÚ)</a:t>
            </a:r>
          </a:p>
          <a:p>
            <a:pPr lvl="1"/>
            <a:r>
              <a:rPr lang="cs-CZ" sz="1900" dirty="0" smtClean="0"/>
              <a:t>transpozice směrnice MCD, komplexní úprava distribuce úvěrů (klasických spotřebitelských i hypoték); nyní </a:t>
            </a:r>
            <a:r>
              <a:rPr lang="cs-CZ" sz="1900" b="1" dirty="0" smtClean="0"/>
              <a:t>na pořadu schůze PS</a:t>
            </a:r>
          </a:p>
          <a:p>
            <a:r>
              <a:rPr lang="cs-CZ" sz="2200" b="1" dirty="0" smtClean="0"/>
              <a:t>Novela zákona o podnikání na kapitálovém trhu (ZPKT)</a:t>
            </a:r>
          </a:p>
          <a:p>
            <a:pPr lvl="1"/>
            <a:r>
              <a:rPr lang="cs-CZ" sz="1900" dirty="0" smtClean="0"/>
              <a:t>transpozice směrnice </a:t>
            </a:r>
            <a:r>
              <a:rPr lang="cs-CZ" sz="1900" dirty="0" smtClean="0"/>
              <a:t>MiFID2; </a:t>
            </a:r>
            <a:r>
              <a:rPr lang="cs-CZ" sz="1900" dirty="0" smtClean="0"/>
              <a:t>koordinovaná příprava s návrhem ZSÚ; nyní v LRV</a:t>
            </a:r>
          </a:p>
          <a:p>
            <a:r>
              <a:rPr lang="cs-CZ" sz="2200" b="1" dirty="0" smtClean="0"/>
              <a:t>Novela zákona o pojišťovacích zprostředkovatelích (ZPZ)</a:t>
            </a:r>
          </a:p>
          <a:p>
            <a:pPr lvl="1"/>
            <a:r>
              <a:rPr lang="cs-CZ" sz="1900" dirty="0" smtClean="0"/>
              <a:t>„velká“ novela zákona o pojišťovacích zprostředkovatelích stažena, nyní pouze debata nad úpravou finančních aspektů distribuce</a:t>
            </a:r>
          </a:p>
          <a:p>
            <a:r>
              <a:rPr lang="cs-CZ" sz="2200" b="1" dirty="0"/>
              <a:t>Směrnice o distribuci pojištění (IDD)</a:t>
            </a:r>
          </a:p>
          <a:p>
            <a:pPr lvl="1"/>
            <a:r>
              <a:rPr lang="cs-CZ" sz="1900" dirty="0"/>
              <a:t>nahrazuje stávající směrnici IMD; vztahuje se na všechny způsoby </a:t>
            </a:r>
            <a:r>
              <a:rPr lang="cs-CZ" sz="1900" dirty="0" smtClean="0"/>
              <a:t>distribuce (interní i externí), </a:t>
            </a:r>
            <a:r>
              <a:rPr lang="cs-CZ" sz="1900" dirty="0"/>
              <a:t>posílení ochrany spotřebitele, sblížení s úpravou </a:t>
            </a:r>
            <a:r>
              <a:rPr lang="cs-CZ" sz="1900" dirty="0" smtClean="0"/>
              <a:t>podle </a:t>
            </a:r>
            <a:r>
              <a:rPr lang="cs-CZ" sz="1900" dirty="0"/>
              <a:t>MiFID2; transpoziční termín </a:t>
            </a:r>
            <a:r>
              <a:rPr lang="cs-CZ" sz="1900" dirty="0" smtClean="0"/>
              <a:t>23. 2. 2018</a:t>
            </a:r>
          </a:p>
          <a:p>
            <a:pPr lvl="1"/>
            <a:r>
              <a:rPr lang="cs-CZ" sz="1900" dirty="0" smtClean="0"/>
              <a:t>MF termín do konce roku 2016 předložit návrh zákona </a:t>
            </a:r>
            <a:r>
              <a:rPr lang="cs-CZ" sz="1900" dirty="0"/>
              <a:t>o distribuci v </a:t>
            </a:r>
            <a:r>
              <a:rPr lang="cs-CZ" sz="1900" dirty="0" smtClean="0"/>
              <a:t>pojišťovnictví, kterým bude směrnice transponována</a:t>
            </a:r>
            <a:endParaRPr lang="cs-CZ" sz="1900" b="1" dirty="0">
              <a:solidFill>
                <a:srgbClr val="FF0000"/>
              </a:solidFill>
            </a:endParaRPr>
          </a:p>
          <a:p>
            <a:pPr lvl="1"/>
            <a:endParaRPr lang="cs-CZ" sz="1900" dirty="0" smtClean="0"/>
          </a:p>
          <a:p>
            <a:endParaRPr lang="cs-CZ" b="1" dirty="0"/>
          </a:p>
          <a:p>
            <a:pPr marL="45720" indent="0">
              <a:buNone/>
            </a:pPr>
            <a:endParaRPr 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9776"/>
            <a:ext cx="9180512" cy="1143000"/>
          </a:xfrm>
        </p:spPr>
        <p:txBody>
          <a:bodyPr>
            <a:noAutofit/>
          </a:bodyPr>
          <a:lstStyle/>
          <a:p>
            <a:r>
              <a:rPr lang="cs-CZ" b="1" dirty="0" smtClean="0"/>
              <a:t>III. VÝZVY V </a:t>
            </a:r>
            <a:r>
              <a:rPr lang="cs-CZ" b="1" dirty="0" smtClean="0"/>
              <a:t>regulaci </a:t>
            </a:r>
            <a:r>
              <a:rPr lang="cs-CZ" b="1" dirty="0" smtClean="0"/>
              <a:t>distribuce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37202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56184"/>
            <a:ext cx="8856984" cy="5013176"/>
          </a:xfrm>
        </p:spPr>
        <p:txBody>
          <a:bodyPr>
            <a:normAutofit lnSpcReduction="10000"/>
          </a:bodyPr>
          <a:lstStyle/>
          <a:p>
            <a:pPr marL="342900" indent="-342900"/>
            <a:r>
              <a:rPr lang="cs-CZ" sz="2200" b="1" dirty="0" smtClean="0"/>
              <a:t>Směrnice </a:t>
            </a:r>
            <a:r>
              <a:rPr lang="cs-CZ" sz="2200" b="1" dirty="0"/>
              <a:t>o platebních </a:t>
            </a:r>
            <a:r>
              <a:rPr lang="cs-CZ" sz="2200" b="1" dirty="0" smtClean="0"/>
              <a:t>účtech (PAD)</a:t>
            </a:r>
            <a:endParaRPr lang="cs-CZ" sz="2200" b="1" dirty="0"/>
          </a:p>
          <a:p>
            <a:pPr lvl="1"/>
            <a:r>
              <a:rPr lang="cs-CZ" sz="1900" dirty="0"/>
              <a:t>jednotné označování služeb v podmínkách a </a:t>
            </a:r>
            <a:r>
              <a:rPr lang="cs-CZ" sz="1900" dirty="0" smtClean="0"/>
              <a:t>sazebnících, jednoduchý </a:t>
            </a:r>
            <a:r>
              <a:rPr lang="cs-CZ" sz="1900" dirty="0"/>
              <a:t>přechod do jiné banky (tzv. </a:t>
            </a:r>
            <a:r>
              <a:rPr lang="cs-CZ" sz="1900" dirty="0" err="1"/>
              <a:t>switching</a:t>
            </a:r>
            <a:r>
              <a:rPr lang="cs-CZ" sz="1900" dirty="0" smtClean="0"/>
              <a:t>), právo </a:t>
            </a:r>
            <a:r>
              <a:rPr lang="cs-CZ" sz="1900" dirty="0"/>
              <a:t>na základní platební </a:t>
            </a:r>
            <a:r>
              <a:rPr lang="cs-CZ" sz="1900" dirty="0" smtClean="0"/>
              <a:t>účet</a:t>
            </a:r>
          </a:p>
          <a:p>
            <a:pPr lvl="1"/>
            <a:r>
              <a:rPr lang="cs-CZ" sz="1900" dirty="0" smtClean="0"/>
              <a:t>transpoziční termín: 18.9.2016, nyní: v komisích LRV </a:t>
            </a:r>
            <a:endParaRPr lang="cs-CZ" sz="1900" dirty="0"/>
          </a:p>
          <a:p>
            <a:pPr marL="342900" indent="-342900"/>
            <a:r>
              <a:rPr lang="cs-CZ" sz="2200" b="1" dirty="0" smtClean="0"/>
              <a:t>Nařízení </a:t>
            </a:r>
            <a:r>
              <a:rPr lang="cs-CZ" sz="2200" b="1" dirty="0"/>
              <a:t>o mezibankovních poplatcích </a:t>
            </a:r>
          </a:p>
          <a:p>
            <a:pPr lvl="1"/>
            <a:r>
              <a:rPr lang="cs-CZ" sz="1900" dirty="0" err="1" smtClean="0"/>
              <a:t>zastropování</a:t>
            </a:r>
            <a:r>
              <a:rPr lang="cs-CZ" sz="1900" dirty="0" smtClean="0"/>
              <a:t> na 0,2 % pro debetní a 0,3 % pro kreditní karty</a:t>
            </a:r>
            <a:endParaRPr lang="cs-CZ" sz="1900" dirty="0"/>
          </a:p>
          <a:p>
            <a:pPr lvl="1"/>
            <a:r>
              <a:rPr lang="cs-CZ" sz="1900" dirty="0" smtClean="0"/>
              <a:t>riziko </a:t>
            </a:r>
            <a:r>
              <a:rPr lang="cs-CZ" sz="1900" dirty="0" smtClean="0"/>
              <a:t>zavedení nových poplatků pro klienty, ale rozšíření akceptační sítě</a:t>
            </a:r>
          </a:p>
          <a:p>
            <a:pPr marL="342900" indent="-342900"/>
            <a:r>
              <a:rPr lang="cs-CZ" sz="2200" b="1" dirty="0" smtClean="0"/>
              <a:t>Nová </a:t>
            </a:r>
            <a:r>
              <a:rPr lang="cs-CZ" sz="2200" b="1" dirty="0"/>
              <a:t>směrnice o platebních službách (PSD2)</a:t>
            </a:r>
          </a:p>
          <a:p>
            <a:pPr lvl="1"/>
            <a:r>
              <a:rPr lang="cs-CZ" sz="1900" b="1" dirty="0"/>
              <a:t>tzv. třetí strany</a:t>
            </a:r>
            <a:r>
              <a:rPr lang="cs-CZ" sz="1900" dirty="0"/>
              <a:t> – noví poskytovatelé působící při platbách na internetu, povinnost bank umožnit jim přístup k některým údajům o účtech klientů</a:t>
            </a:r>
          </a:p>
          <a:p>
            <a:pPr lvl="1"/>
            <a:r>
              <a:rPr lang="cs-CZ" sz="1900" dirty="0"/>
              <a:t>otevření trhu, ale zároveň vyšší riziko kybernetických útoků, větší náklady na straně bank</a:t>
            </a:r>
          </a:p>
          <a:p>
            <a:pPr lvl="1"/>
            <a:r>
              <a:rPr lang="cs-CZ" sz="1900" dirty="0"/>
              <a:t>transpoziční termín: 13.1.2018, MF do konce 2016 předloží návrh nového zákona o platebním styku</a:t>
            </a:r>
          </a:p>
          <a:p>
            <a:pPr marL="365760" lvl="1" indent="0">
              <a:buNone/>
            </a:pPr>
            <a:endParaRPr lang="cs-CZ" sz="19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9776"/>
            <a:ext cx="8856984" cy="1143000"/>
          </a:xfrm>
        </p:spPr>
        <p:txBody>
          <a:bodyPr>
            <a:noAutofit/>
          </a:bodyPr>
          <a:lstStyle/>
          <a:p>
            <a:r>
              <a:rPr lang="cs-CZ" b="1" dirty="0" smtClean="0"/>
              <a:t>IV. VÝZVY </a:t>
            </a:r>
            <a:r>
              <a:rPr lang="cs-CZ" b="1" dirty="0" smtClean="0"/>
              <a:t>na </a:t>
            </a:r>
            <a:r>
              <a:rPr lang="cs-CZ" b="1" dirty="0"/>
              <a:t>trhu platebních služeb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9912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56184"/>
            <a:ext cx="8856984" cy="5013176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Návrh novely zákona o pojišťovnictví – transpozice směrnice </a:t>
            </a:r>
            <a:r>
              <a:rPr lang="cs-CZ" sz="2400" err="1" smtClean="0"/>
              <a:t>Solvency</a:t>
            </a:r>
            <a:r>
              <a:rPr lang="cs-CZ" sz="2400" smtClean="0"/>
              <a:t> II - vláda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Návrh novely zákona o pojištění odpovědnosti z provozu vozidla – reakce </a:t>
            </a:r>
            <a:r>
              <a:rPr lang="cs-CZ" sz="2400" smtClean="0"/>
              <a:t>na judikaturu </a:t>
            </a:r>
            <a:r>
              <a:rPr lang="cs-CZ" sz="2400" dirty="0" smtClean="0"/>
              <a:t>Soudního </a:t>
            </a:r>
            <a:r>
              <a:rPr lang="cs-CZ" sz="2400" smtClean="0"/>
              <a:t>dvora EU – v komisích LRV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Návrh novely zákona o podnikání na kapitálovém trhu a dalších souvisejících zákonů – transpozice transparenční směrnice, směrnice Omnibus II, směrnice UCITS V; adaptace nařízení CSDR </a:t>
            </a:r>
            <a:r>
              <a:rPr lang="cs-CZ" sz="2400" smtClean="0"/>
              <a:t>a ELTIFR – v PS 3. čtení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/>
              <a:t>Návrh novely zákona o podnikání na kapitálovém trhu a dalších souvisejících </a:t>
            </a:r>
            <a:r>
              <a:rPr lang="cs-CZ" sz="2400" dirty="0" smtClean="0"/>
              <a:t>zákonů – transpozice směrnic MiFID II a SCMAD, adaptace nařízení MiFIR </a:t>
            </a:r>
            <a:r>
              <a:rPr lang="cs-CZ" sz="2400" smtClean="0"/>
              <a:t>a MAR – v komisích LRV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/>
              <a:t>Příprava Koncepce rozvoje kapitálového </a:t>
            </a:r>
            <a:r>
              <a:rPr lang="cs-CZ" sz="2400" dirty="0" smtClean="0"/>
              <a:t>trhu</a:t>
            </a:r>
          </a:p>
          <a:p>
            <a:pPr marL="45720" indent="0">
              <a:buNone/>
            </a:pPr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9776"/>
            <a:ext cx="8856984" cy="1143000"/>
          </a:xfrm>
        </p:spPr>
        <p:txBody>
          <a:bodyPr>
            <a:noAutofit/>
          </a:bodyPr>
          <a:lstStyle/>
          <a:p>
            <a:r>
              <a:rPr lang="cs-CZ" b="1" dirty="0" smtClean="0"/>
              <a:t>V. Další </a:t>
            </a:r>
            <a:r>
              <a:rPr lang="cs-CZ" b="1" dirty="0" smtClean="0"/>
              <a:t>legislativní práce na základě EU </a:t>
            </a:r>
            <a:r>
              <a:rPr lang="cs-CZ" b="1" dirty="0" smtClean="0"/>
              <a:t>předpisů – POJIŠŤOVNICTVÍ A DALŠÍ OBLASTI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75645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542750"/>
            <a:ext cx="6372200" cy="1894362"/>
          </a:xfrm>
        </p:spPr>
        <p:txBody>
          <a:bodyPr/>
          <a:lstStyle/>
          <a:p>
            <a:r>
              <a:rPr lang="cs-CZ" sz="3800" b="1" dirty="0" smtClean="0"/>
              <a:t>Děkuji za pozornost </a:t>
            </a:r>
            <a:endParaRPr lang="cs-CZ" sz="3800" b="1" dirty="0"/>
          </a:p>
        </p:txBody>
      </p:sp>
    </p:spTree>
    <p:extLst>
      <p:ext uri="{BB962C8B-B14F-4D97-AF65-F5344CB8AC3E}">
        <p14:creationId xmlns:p14="http://schemas.microsoft.com/office/powerpoint/2010/main" val="374830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VÝZVY V REGULACI</a:t>
            </a:r>
            <a:r>
              <a:rPr lang="cs-CZ" dirty="0" smtClean="0"/>
              <a:t> finančních</a:t>
            </a:r>
            <a:r>
              <a:rPr lang="cs-CZ" dirty="0" smtClean="0"/>
              <a:t> TRHU/</a:t>
            </a:r>
            <a:r>
              <a:rPr lang="cs-CZ" dirty="0" smtClean="0"/>
              <a:t> </a:t>
            </a:r>
            <a:r>
              <a:rPr lang="cs-CZ" dirty="0" smtClean="0"/>
              <a:t>služeb</a:t>
            </a:r>
            <a:endParaRPr lang="cs-CZ" dirty="0"/>
          </a:p>
        </p:txBody>
      </p:sp>
      <p:sp>
        <p:nvSpPr>
          <p:cNvPr id="5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06274"/>
          </a:xfrm>
        </p:spPr>
        <p:txBody>
          <a:bodyPr>
            <a:normAutofit/>
          </a:bodyPr>
          <a:lstStyle/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cs-CZ" sz="3000" b="1" spc="150" dirty="0" smtClean="0"/>
              <a:t>Bankovní unie a úvěrové instituce</a:t>
            </a:r>
          </a:p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cs-CZ" sz="3000" b="1" spc="150" dirty="0" smtClean="0"/>
              <a:t>Unie kapitálových trhů</a:t>
            </a:r>
          </a:p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cs-CZ" sz="3000" b="1" spc="150" dirty="0" smtClean="0"/>
              <a:t>Distribuce </a:t>
            </a:r>
            <a:r>
              <a:rPr lang="cs-CZ" sz="3000" b="1" spc="150" dirty="0" smtClean="0"/>
              <a:t>a ochrana spotřebitele</a:t>
            </a:r>
          </a:p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cs-CZ" sz="3000" b="1" spc="150" dirty="0" smtClean="0"/>
              <a:t>Platební služby</a:t>
            </a:r>
          </a:p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cs-CZ" sz="3000" b="1" spc="150" dirty="0" smtClean="0"/>
              <a:t>Pojišťovnictví a další oblasti</a:t>
            </a:r>
          </a:p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endParaRPr lang="cs-CZ" sz="3000" b="1" spc="150" dirty="0" smtClean="0"/>
          </a:p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endParaRPr lang="cs-CZ" sz="3000" b="1" spc="150" dirty="0" smtClean="0"/>
          </a:p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endParaRPr lang="cs-CZ" sz="3000" b="1" spc="150" dirty="0" smtClean="0"/>
          </a:p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endParaRPr lang="cs-CZ" sz="3000" b="1" spc="150" dirty="0" smtClean="0"/>
          </a:p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endParaRPr lang="cs-CZ" sz="3000" b="1" spc="150" dirty="0" smtClean="0"/>
          </a:p>
        </p:txBody>
      </p:sp>
    </p:spTree>
    <p:extLst>
      <p:ext uri="{BB962C8B-B14F-4D97-AF65-F5344CB8AC3E}">
        <p14:creationId xmlns:p14="http://schemas.microsoft.com/office/powerpoint/2010/main" val="246603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Bankovní </a:t>
            </a:r>
            <a:r>
              <a:rPr lang="cs-CZ" dirty="0" smtClean="0"/>
              <a:t>unie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24591858"/>
              </p:ext>
            </p:extLst>
          </p:nvPr>
        </p:nvGraphicFramePr>
        <p:xfrm>
          <a:off x="-900608" y="1293511"/>
          <a:ext cx="9793088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52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BANKOVNÍ UNIE </a:t>
            </a:r>
            <a:r>
              <a:rPr lang="cs-CZ" dirty="0" smtClean="0"/>
              <a:t>– Hlavní cíle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09524330"/>
              </p:ext>
            </p:extLst>
          </p:nvPr>
        </p:nvGraphicFramePr>
        <p:xfrm>
          <a:off x="-468560" y="692696"/>
          <a:ext cx="626469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212976"/>
            <a:ext cx="3818756" cy="3500526"/>
          </a:xfrm>
          <a:prstGeom prst="rect">
            <a:avLst/>
          </a:prstGeom>
          <a:noFill/>
          <a:effectLst>
            <a:softEdge rad="50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386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8"/>
          </a:xfrm>
        </p:spPr>
        <p:txBody>
          <a:bodyPr>
            <a:normAutofit fontScale="62500" lnSpcReduction="20000"/>
          </a:bodyPr>
          <a:lstStyle/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cs-CZ" sz="3500" spc="150" dirty="0"/>
              <a:t>„</a:t>
            </a:r>
            <a:r>
              <a:rPr lang="cs-CZ" sz="3500" b="1" spc="150" dirty="0" err="1"/>
              <a:t>Bail</a:t>
            </a:r>
            <a:r>
              <a:rPr lang="cs-CZ" sz="3500" b="1" spc="150" dirty="0"/>
              <a:t>-in“ a odpis kapitál. nástrojů</a:t>
            </a:r>
          </a:p>
          <a:p>
            <a:pPr lvl="1" algn="just"/>
            <a:r>
              <a:rPr lang="cs-CZ" sz="2700" dirty="0" smtClean="0"/>
              <a:t>odpis či konverze kapitálových nástrojů a závazků bank – minimalizace zapojení veřejných prostředků</a:t>
            </a:r>
          </a:p>
          <a:p>
            <a:pPr lvl="1" algn="just"/>
            <a:r>
              <a:rPr lang="cs-CZ" sz="2700" dirty="0" smtClean="0"/>
              <a:t>přenos ztráty na akcionáře, následně věřitele (v obráceném pořadí uspokojování dle insolvenčního zákona)</a:t>
            </a:r>
          </a:p>
          <a:p>
            <a:pPr lvl="1" algn="just"/>
            <a:r>
              <a:rPr lang="cs-CZ" sz="2700" dirty="0" smtClean="0"/>
              <a:t>vklady do 100 tisíc EUR kryty FPV</a:t>
            </a:r>
            <a:endParaRPr lang="cs-CZ" sz="2700" dirty="0"/>
          </a:p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cs-CZ" sz="3500" b="1" spc="150" dirty="0" smtClean="0"/>
              <a:t>MREL – min. požadavky na kapitál a odepisovatelné závazky</a:t>
            </a:r>
            <a:endParaRPr lang="cs-CZ" sz="3500" b="1" dirty="0" smtClean="0"/>
          </a:p>
          <a:p>
            <a:pPr lvl="1" algn="just"/>
            <a:r>
              <a:rPr lang="cs-CZ" sz="2700" dirty="0" smtClean="0"/>
              <a:t>min. množství kapitálových a dluhových nástrojů podléhajících možnosti odpisu (</a:t>
            </a:r>
            <a:r>
              <a:rPr lang="cs-CZ" sz="2700" dirty="0" err="1" smtClean="0"/>
              <a:t>bail</a:t>
            </a:r>
            <a:r>
              <a:rPr lang="cs-CZ" sz="2700" dirty="0" smtClean="0"/>
              <a:t>-in a odpis kap. nástrojů)</a:t>
            </a:r>
          </a:p>
          <a:p>
            <a:pPr lvl="1" algn="just"/>
            <a:r>
              <a:rPr lang="cs-CZ" sz="2700" dirty="0" smtClean="0"/>
              <a:t>rezerva k absorpci ztrát a následné rekapitalizaci</a:t>
            </a:r>
          </a:p>
          <a:p>
            <a:pPr lvl="1" algn="just"/>
            <a:r>
              <a:rPr lang="cs-CZ" sz="2700" dirty="0" smtClean="0"/>
              <a:t>MREL stanovován individuálně ČNB</a:t>
            </a:r>
          </a:p>
          <a:p>
            <a:pPr lvl="1" algn="just"/>
            <a:r>
              <a:rPr lang="cs-CZ" sz="2700" dirty="0" smtClean="0"/>
              <a:t>otázkou dopady na financování (konzervativních) bank – primární vklady nelze započítat</a:t>
            </a:r>
            <a:endParaRPr lang="cs-CZ" sz="2700" dirty="0"/>
          </a:p>
          <a:p>
            <a:r>
              <a:rPr lang="cs-CZ" sz="3500" b="1" dirty="0" smtClean="0"/>
              <a:t>Národní/Jednotný fond pro řešení krize</a:t>
            </a:r>
            <a:endParaRPr lang="cs-CZ" sz="3500" b="1" spc="150" dirty="0" smtClean="0"/>
          </a:p>
          <a:p>
            <a:pPr lvl="1">
              <a:buClr>
                <a:srgbClr val="BF974D"/>
              </a:buClr>
            </a:pPr>
            <a:r>
              <a:rPr lang="cs-CZ" sz="2700" dirty="0"/>
              <a:t>fondy pro účely řešení krize zřízeny v rámci BRRD/SRM</a:t>
            </a:r>
          </a:p>
          <a:p>
            <a:pPr lvl="1">
              <a:buClr>
                <a:srgbClr val="BF974D"/>
              </a:buClr>
            </a:pPr>
            <a:r>
              <a:rPr lang="cs-CZ" sz="2700" dirty="0"/>
              <a:t>v ČR cca 16 mld. Kč (resp. 27 mld. při </a:t>
            </a:r>
            <a:r>
              <a:rPr lang="cs-CZ" sz="2700" dirty="0" smtClean="0"/>
              <a:t>zohlednění trendu),</a:t>
            </a:r>
          </a:p>
          <a:p>
            <a:pPr marL="365760" lvl="1" indent="0">
              <a:buClr>
                <a:srgbClr val="BF974D"/>
              </a:buClr>
              <a:buNone/>
            </a:pPr>
            <a:r>
              <a:rPr lang="cs-CZ" sz="2700" dirty="0"/>
              <a:t>	</a:t>
            </a:r>
            <a:r>
              <a:rPr lang="cs-CZ" sz="2700" dirty="0" smtClean="0"/>
              <a:t>v </a:t>
            </a:r>
            <a:r>
              <a:rPr lang="cs-CZ" sz="2700" dirty="0"/>
              <a:t>BU cca 55 mld. EUR</a:t>
            </a:r>
          </a:p>
          <a:p>
            <a:pPr lvl="1">
              <a:buClr>
                <a:srgbClr val="BF974D"/>
              </a:buClr>
            </a:pPr>
            <a:r>
              <a:rPr lang="cs-CZ" sz="2700" dirty="0"/>
              <a:t>naplnění do konce r. 2024</a:t>
            </a:r>
          </a:p>
          <a:p>
            <a:pPr lvl="1">
              <a:buClr>
                <a:srgbClr val="BF974D"/>
              </a:buClr>
            </a:pP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JEDNOTNÝ MECHANISMUS PRO ŘEŠENÍ KRIZÍ– BRRD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597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Fondy pro řešení krize – </a:t>
            </a:r>
            <a:r>
              <a:rPr lang="cs-CZ" dirty="0" err="1" smtClean="0"/>
              <a:t>Čr</a:t>
            </a:r>
            <a:r>
              <a:rPr lang="cs-CZ" dirty="0" smtClean="0"/>
              <a:t> / </a:t>
            </a:r>
            <a:r>
              <a:rPr lang="cs-CZ" dirty="0" err="1" smtClean="0"/>
              <a:t>bu</a:t>
            </a:r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9272579"/>
              </p:ext>
            </p:extLst>
          </p:nvPr>
        </p:nvGraphicFramePr>
        <p:xfrm>
          <a:off x="179512" y="1628800"/>
          <a:ext cx="87849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487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El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8"/>
          </a:xfrm>
        </p:spPr>
        <p:txBody>
          <a:bodyPr>
            <a:normAutofit fontScale="85000" lnSpcReduction="20000"/>
          </a:bodyPr>
          <a:lstStyle/>
          <a:p>
            <a:r>
              <a:rPr lang="cs-CZ" sz="2600" b="1" dirty="0" smtClean="0"/>
              <a:t>Dodatečný </a:t>
            </a:r>
            <a:r>
              <a:rPr lang="cs-CZ" sz="2600" b="1" dirty="0"/>
              <a:t>kapitálový požadavek – </a:t>
            </a:r>
            <a:r>
              <a:rPr lang="cs-CZ" sz="2600" b="1" dirty="0" smtClean="0"/>
              <a:t>TLAC</a:t>
            </a:r>
          </a:p>
          <a:p>
            <a:pPr lvl="1" algn="just">
              <a:lnSpc>
                <a:spcPct val="80000"/>
              </a:lnSpc>
            </a:pPr>
            <a:r>
              <a:rPr lang="cs-CZ" sz="2200" dirty="0" smtClean="0"/>
              <a:t>globální regulatorní požadavek pro G-</a:t>
            </a:r>
            <a:r>
              <a:rPr lang="cs-CZ" sz="2200" dirty="0" err="1" smtClean="0"/>
              <a:t>SIFIs</a:t>
            </a:r>
            <a:endParaRPr lang="cs-CZ" sz="2200" dirty="0" smtClean="0"/>
          </a:p>
          <a:p>
            <a:pPr lvl="1" algn="just">
              <a:lnSpc>
                <a:spcPct val="80000"/>
              </a:lnSpc>
            </a:pPr>
            <a:r>
              <a:rPr lang="cs-CZ" sz="2200" dirty="0"/>
              <a:t>k</a:t>
            </a:r>
            <a:r>
              <a:rPr lang="cs-CZ" sz="2200" dirty="0" smtClean="0"/>
              <a:t>apitálová rezerva 18 % od r. 2022 (16 % od r. 2019)</a:t>
            </a:r>
          </a:p>
          <a:p>
            <a:pPr lvl="1" algn="just">
              <a:lnSpc>
                <a:spcPct val="80000"/>
              </a:lnSpc>
            </a:pPr>
            <a:r>
              <a:rPr lang="cs-CZ" sz="2200" dirty="0" smtClean="0"/>
              <a:t>pákový poměr min. </a:t>
            </a:r>
            <a:r>
              <a:rPr lang="en-US" sz="2200" dirty="0" smtClean="0"/>
              <a:t>6</a:t>
            </a:r>
            <a:r>
              <a:rPr lang="cs-CZ" sz="2200" dirty="0"/>
              <a:t>,</a:t>
            </a:r>
            <a:r>
              <a:rPr lang="en-US" sz="2200" dirty="0"/>
              <a:t>75</a:t>
            </a:r>
            <a:r>
              <a:rPr lang="cs-CZ" sz="2200" dirty="0"/>
              <a:t> </a:t>
            </a:r>
            <a:r>
              <a:rPr lang="en-US" sz="2200" dirty="0"/>
              <a:t>% </a:t>
            </a:r>
            <a:r>
              <a:rPr lang="cs-CZ" sz="2200" dirty="0"/>
              <a:t>od r. 2022 (min. 6 % od r. 2019)</a:t>
            </a:r>
            <a:endParaRPr lang="cs-CZ" sz="2200" dirty="0" smtClean="0"/>
          </a:p>
          <a:p>
            <a:pPr lvl="1" algn="just">
              <a:lnSpc>
                <a:spcPct val="80000"/>
              </a:lnSpc>
            </a:pPr>
            <a:r>
              <a:rPr lang="cs-CZ" sz="2200" dirty="0" smtClean="0"/>
              <a:t>diskuze o TLAC ve vztahu k MREL (dle BRRD)</a:t>
            </a:r>
          </a:p>
          <a:p>
            <a:r>
              <a:rPr lang="cs-CZ" sz="2600" b="1" dirty="0" smtClean="0"/>
              <a:t>Ukazatel </a:t>
            </a:r>
            <a:r>
              <a:rPr lang="cs-CZ" sz="2600" b="1" dirty="0"/>
              <a:t>pákového </a:t>
            </a:r>
            <a:r>
              <a:rPr lang="cs-CZ" sz="2600" b="1" dirty="0" smtClean="0"/>
              <a:t>poměru (</a:t>
            </a:r>
            <a:r>
              <a:rPr lang="cs-CZ" sz="2600" b="1" dirty="0" err="1" smtClean="0"/>
              <a:t>Basel</a:t>
            </a:r>
            <a:r>
              <a:rPr lang="cs-CZ" sz="2600" b="1" dirty="0" smtClean="0"/>
              <a:t> III)</a:t>
            </a:r>
          </a:p>
          <a:p>
            <a:pPr lvl="1"/>
            <a:r>
              <a:rPr lang="cs-CZ" sz="2200" dirty="0" smtClean="0"/>
              <a:t>omezení nadměrného růstu bilancí bank, omezení vlivu cykličnosti na úvěrové aktivity</a:t>
            </a:r>
          </a:p>
          <a:p>
            <a:pPr lvl="1"/>
            <a:r>
              <a:rPr lang="cs-CZ" sz="2200" dirty="0"/>
              <a:t>na min. úrovni </a:t>
            </a:r>
            <a:r>
              <a:rPr lang="cs-CZ" sz="2200" dirty="0" smtClean="0"/>
              <a:t>3 </a:t>
            </a:r>
            <a:r>
              <a:rPr lang="en-US" sz="2200" dirty="0"/>
              <a:t>% </a:t>
            </a:r>
            <a:r>
              <a:rPr lang="cs-CZ" sz="2200" dirty="0"/>
              <a:t>od r. </a:t>
            </a:r>
            <a:r>
              <a:rPr lang="cs-CZ" sz="2200" dirty="0" smtClean="0"/>
              <a:t>2018</a:t>
            </a:r>
          </a:p>
          <a:p>
            <a:pPr lvl="1"/>
            <a:r>
              <a:rPr lang="cs-CZ" sz="2200" dirty="0" smtClean="0"/>
              <a:t>konečná podoba na úrovni EU dosud není známa (1. pol. 2017</a:t>
            </a:r>
            <a:r>
              <a:rPr lang="cs-CZ" sz="2200" dirty="0" smtClean="0"/>
              <a:t>)</a:t>
            </a:r>
            <a:endParaRPr lang="cs-CZ" sz="2200" dirty="0"/>
          </a:p>
          <a:p>
            <a:pPr>
              <a:buClr>
                <a:srgbClr val="C66951"/>
              </a:buClr>
            </a:pPr>
            <a:r>
              <a:rPr lang="cs-CZ" sz="2600" b="1" dirty="0" smtClean="0"/>
              <a:t>Bankovní </a:t>
            </a:r>
            <a:r>
              <a:rPr lang="cs-CZ" sz="2600" b="1" dirty="0"/>
              <a:t>strukturální </a:t>
            </a:r>
            <a:r>
              <a:rPr lang="cs-CZ" sz="2600" b="1" dirty="0" smtClean="0"/>
              <a:t>reforma</a:t>
            </a:r>
            <a:endParaRPr lang="cs-CZ" sz="2600" b="1" dirty="0" smtClean="0"/>
          </a:p>
          <a:p>
            <a:pPr lvl="0">
              <a:buClr>
                <a:srgbClr val="C66951"/>
              </a:buClr>
            </a:pPr>
            <a:r>
              <a:rPr lang="cs-CZ" sz="2600" b="1" dirty="0" smtClean="0"/>
              <a:t>Rámec </a:t>
            </a:r>
            <a:r>
              <a:rPr lang="cs-CZ" sz="2600" b="1" dirty="0"/>
              <a:t>pro malé a středně velké banky</a:t>
            </a:r>
            <a:endParaRPr lang="cs-CZ" sz="2600" b="1" dirty="0" smtClean="0"/>
          </a:p>
          <a:p>
            <a:pPr lvl="1" algn="just">
              <a:lnSpc>
                <a:spcPct val="90000"/>
              </a:lnSpc>
            </a:pPr>
            <a:r>
              <a:rPr lang="cs-CZ" sz="2200" dirty="0" smtClean="0"/>
              <a:t>CRD IV/CRR </a:t>
            </a:r>
            <a:r>
              <a:rPr lang="cs-CZ" sz="2200" dirty="0" smtClean="0"/>
              <a:t>na všechny </a:t>
            </a:r>
            <a:r>
              <a:rPr lang="cs-CZ" sz="2200" dirty="0" smtClean="0"/>
              <a:t>banky v EU X princip proporcionality, revize EK v průběhu 2016</a:t>
            </a:r>
            <a:endParaRPr lang="cs-CZ" sz="2200" dirty="0"/>
          </a:p>
          <a:p>
            <a:pPr lvl="0">
              <a:buClr>
                <a:srgbClr val="C66951"/>
              </a:buClr>
            </a:pPr>
            <a:r>
              <a:rPr lang="cs-CZ" sz="2600" b="1" dirty="0"/>
              <a:t>Revize přístupu ke státním dluhopisům</a:t>
            </a:r>
          </a:p>
          <a:p>
            <a:pPr lvl="1">
              <a:buClr>
                <a:srgbClr val="BF974D"/>
              </a:buClr>
            </a:pPr>
            <a:r>
              <a:rPr lang="cs-CZ" sz="2200" dirty="0"/>
              <a:t>Basilejský výbor, EU diskuze</a:t>
            </a:r>
          </a:p>
          <a:p>
            <a:pPr lvl="1">
              <a:buClr>
                <a:srgbClr val="BF974D"/>
              </a:buClr>
            </a:pPr>
            <a:r>
              <a:rPr lang="cs-CZ" sz="2400" dirty="0" smtClean="0"/>
              <a:t>diskuze </a:t>
            </a:r>
            <a:r>
              <a:rPr lang="cs-CZ" sz="2400" dirty="0"/>
              <a:t>musí zohledňovat specifika euro a </a:t>
            </a:r>
            <a:r>
              <a:rPr lang="cs-CZ" sz="2400" dirty="0" err="1"/>
              <a:t>neeuro</a:t>
            </a:r>
            <a:r>
              <a:rPr lang="cs-CZ" sz="2400" dirty="0"/>
              <a:t> ČS</a:t>
            </a:r>
          </a:p>
          <a:p>
            <a:pPr marL="365760" lvl="1" indent="0" algn="just">
              <a:lnSpc>
                <a:spcPct val="90000"/>
              </a:lnSpc>
              <a:buNone/>
            </a:pPr>
            <a:endParaRPr lang="cs-CZ" sz="22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NovÉ</a:t>
            </a:r>
            <a:r>
              <a:rPr lang="cs-CZ" dirty="0" smtClean="0"/>
              <a:t> REGULATORNÍ VÝZVY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495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56184"/>
            <a:ext cx="8856984" cy="501317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sz="2600" b="1" dirty="0" smtClean="0"/>
              <a:t>Akční plán</a:t>
            </a:r>
            <a:r>
              <a:rPr lang="cs-CZ" sz="2600" dirty="0" smtClean="0"/>
              <a:t> na budování Unie kapitálových trhů (CMU) – publikován EK 30. 9. 2015</a:t>
            </a:r>
          </a:p>
          <a:p>
            <a:pPr algn="just"/>
            <a:r>
              <a:rPr lang="cs-CZ" sz="2600" b="1" dirty="0"/>
              <a:t>CMU</a:t>
            </a:r>
            <a:r>
              <a:rPr lang="cs-CZ" sz="2600" dirty="0"/>
              <a:t> - dlouhodobý projekt (do </a:t>
            </a:r>
            <a:r>
              <a:rPr lang="cs-CZ" sz="2600" dirty="0" smtClean="0"/>
              <a:t>2019</a:t>
            </a:r>
            <a:r>
              <a:rPr lang="cs-CZ" sz="2600" dirty="0"/>
              <a:t>) členěný </a:t>
            </a:r>
            <a:r>
              <a:rPr lang="cs-CZ" sz="2600" dirty="0" smtClean="0"/>
              <a:t>na krátko-, středně- </a:t>
            </a:r>
            <a:r>
              <a:rPr lang="cs-CZ" sz="2600" dirty="0"/>
              <a:t>a </a:t>
            </a:r>
            <a:r>
              <a:rPr lang="cs-CZ" sz="2600" dirty="0" smtClean="0"/>
              <a:t>dlouhodobé priority</a:t>
            </a:r>
            <a:endParaRPr lang="cs-CZ" sz="2600" dirty="0"/>
          </a:p>
          <a:p>
            <a:pPr algn="just"/>
            <a:r>
              <a:rPr lang="cs-CZ" sz="2600" b="1" dirty="0"/>
              <a:t>Cílem</a:t>
            </a:r>
            <a:r>
              <a:rPr lang="cs-CZ" sz="2600" dirty="0"/>
              <a:t> je umožnění lepšího přístup k financování (zejména </a:t>
            </a:r>
            <a:r>
              <a:rPr lang="cs-CZ" sz="2600" dirty="0" err="1"/>
              <a:t>SMEs</a:t>
            </a:r>
            <a:r>
              <a:rPr lang="cs-CZ" sz="2600" dirty="0"/>
              <a:t> a infrastrukturních projektů</a:t>
            </a:r>
            <a:r>
              <a:rPr lang="cs-CZ" sz="2600" dirty="0" smtClean="0"/>
              <a:t>)</a:t>
            </a:r>
            <a:endParaRPr lang="cs-CZ" sz="2600" dirty="0"/>
          </a:p>
          <a:p>
            <a:pPr algn="just"/>
            <a:r>
              <a:rPr lang="cs-CZ" sz="2600" b="1" dirty="0" smtClean="0"/>
              <a:t>Klíčové principy </a:t>
            </a:r>
            <a:endParaRPr lang="cs-CZ" sz="2600" b="1" dirty="0"/>
          </a:p>
          <a:p>
            <a:pPr lvl="1" algn="just"/>
            <a:r>
              <a:rPr lang="cs-CZ" sz="2400" dirty="0" smtClean="0"/>
              <a:t>podpora </a:t>
            </a:r>
            <a:r>
              <a:rPr lang="cs-CZ" sz="2400" dirty="0"/>
              <a:t>růstu a </a:t>
            </a:r>
            <a:r>
              <a:rPr lang="cs-CZ" sz="2400" dirty="0" smtClean="0"/>
              <a:t>zaměstnanosti</a:t>
            </a:r>
          </a:p>
          <a:p>
            <a:pPr lvl="1" algn="just"/>
            <a:r>
              <a:rPr lang="cs-CZ" sz="2400" dirty="0" smtClean="0"/>
              <a:t>vytvoření </a:t>
            </a:r>
            <a:r>
              <a:rPr lang="cs-CZ" sz="2400" dirty="0"/>
              <a:t>jednotného </a:t>
            </a:r>
            <a:r>
              <a:rPr lang="cs-CZ" sz="2400" dirty="0" smtClean="0"/>
              <a:t>trhu</a:t>
            </a:r>
          </a:p>
          <a:p>
            <a:pPr lvl="1" algn="just"/>
            <a:r>
              <a:rPr lang="cs-CZ" sz="2400" dirty="0" smtClean="0"/>
              <a:t>odstranění </a:t>
            </a:r>
            <a:r>
              <a:rPr lang="cs-CZ" sz="2400" dirty="0"/>
              <a:t>přeshraničních bariér bránících v </a:t>
            </a:r>
            <a:r>
              <a:rPr lang="cs-CZ" sz="2400" dirty="0" smtClean="0"/>
              <a:t>investování</a:t>
            </a:r>
          </a:p>
          <a:p>
            <a:pPr lvl="1" algn="just"/>
            <a:r>
              <a:rPr lang="cs-CZ" sz="2400" dirty="0" smtClean="0"/>
              <a:t>zajištění </a:t>
            </a:r>
            <a:r>
              <a:rPr lang="cs-CZ" sz="2400" dirty="0"/>
              <a:t>efektivní úrovně ochrany spotřebitelů a </a:t>
            </a:r>
            <a:r>
              <a:rPr lang="cs-CZ" sz="2400" dirty="0" smtClean="0"/>
              <a:t>investorů</a:t>
            </a:r>
          </a:p>
          <a:p>
            <a:pPr algn="just"/>
            <a:r>
              <a:rPr lang="cs-CZ" sz="2600" b="1" dirty="0"/>
              <a:t>Priority EK pro rok 2016 v rámci CMU</a:t>
            </a:r>
          </a:p>
          <a:p>
            <a:pPr lvl="1" algn="just"/>
            <a:r>
              <a:rPr lang="cs-CZ" sz="2400" dirty="0"/>
              <a:t>stimulace rizikového kapitálu vytvořením tzv. fondu fondů</a:t>
            </a:r>
          </a:p>
          <a:p>
            <a:pPr lvl="1" algn="just"/>
            <a:r>
              <a:rPr lang="cs-CZ" sz="2400" dirty="0"/>
              <a:t>zlepšení přeshraniční distribuce investičních fondů</a:t>
            </a:r>
          </a:p>
          <a:p>
            <a:pPr lvl="1" algn="just"/>
            <a:r>
              <a:rPr lang="cs-CZ" sz="2400" dirty="0"/>
              <a:t>legislativní návrh v oblasti insolvence</a:t>
            </a:r>
          </a:p>
          <a:p>
            <a:pPr marL="45720" indent="0" algn="just">
              <a:buNone/>
            </a:pPr>
            <a:endParaRPr lang="cs-CZ" sz="24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9776"/>
            <a:ext cx="8856984" cy="1143000"/>
          </a:xfrm>
        </p:spPr>
        <p:txBody>
          <a:bodyPr>
            <a:noAutofit/>
          </a:bodyPr>
          <a:lstStyle/>
          <a:p>
            <a:r>
              <a:rPr lang="cs-CZ" b="1" dirty="0" smtClean="0"/>
              <a:t>II. Unie </a:t>
            </a:r>
            <a:r>
              <a:rPr lang="cs-CZ" b="1" dirty="0" smtClean="0"/>
              <a:t>Kapitálových </a:t>
            </a:r>
            <a:r>
              <a:rPr lang="cs-CZ" b="1" dirty="0" smtClean="0"/>
              <a:t>trhů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566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84176"/>
            <a:ext cx="8856984" cy="5085184"/>
          </a:xfrm>
        </p:spPr>
        <p:txBody>
          <a:bodyPr>
            <a:noAutofit/>
          </a:bodyPr>
          <a:lstStyle/>
          <a:p>
            <a:pPr algn="just"/>
            <a:r>
              <a:rPr lang="cs-CZ" sz="2200" b="1" dirty="0"/>
              <a:t>Pozice</a:t>
            </a:r>
            <a:r>
              <a:rPr lang="cs-CZ" sz="2200" dirty="0"/>
              <a:t>: ČR obecně vítá </a:t>
            </a:r>
            <a:r>
              <a:rPr lang="cs-CZ" sz="2200" dirty="0" smtClean="0"/>
              <a:t>CMU, zejména podporuje </a:t>
            </a:r>
            <a:r>
              <a:rPr lang="cs-CZ" sz="2200" dirty="0"/>
              <a:t>postupný proces naplňování cílů. </a:t>
            </a:r>
            <a:r>
              <a:rPr lang="cs-CZ" sz="2200" dirty="0" smtClean="0"/>
              <a:t>Za klíčové považuje</a:t>
            </a:r>
            <a:endParaRPr lang="cs-CZ" sz="2200" dirty="0"/>
          </a:p>
          <a:p>
            <a:pPr lvl="1" algn="just"/>
            <a:r>
              <a:rPr lang="cs-CZ" dirty="0" smtClean="0"/>
              <a:t>zajištění prospěchu z </a:t>
            </a:r>
            <a:r>
              <a:rPr lang="cs-CZ" dirty="0"/>
              <a:t>projektu CMU </a:t>
            </a:r>
            <a:r>
              <a:rPr lang="cs-CZ" dirty="0" smtClean="0"/>
              <a:t>pro všechny ČS (vč. </a:t>
            </a:r>
            <a:r>
              <a:rPr lang="cs-CZ" dirty="0"/>
              <a:t>těch s malými nebo méně rozvinutými trhy, </a:t>
            </a:r>
            <a:r>
              <a:rPr lang="cs-CZ" dirty="0" smtClean="0"/>
              <a:t>kam </a:t>
            </a:r>
            <a:r>
              <a:rPr lang="cs-CZ" dirty="0"/>
              <a:t>patří i </a:t>
            </a:r>
            <a:r>
              <a:rPr lang="cs-CZ" dirty="0" smtClean="0"/>
              <a:t>trh český</a:t>
            </a:r>
            <a:r>
              <a:rPr lang="cs-CZ" dirty="0"/>
              <a:t>)</a:t>
            </a:r>
          </a:p>
          <a:p>
            <a:pPr lvl="1" algn="just"/>
            <a:r>
              <a:rPr lang="cs-CZ" dirty="0"/>
              <a:t>zaměřit se na iniciativy směřující z trhu, a zároveň striktně prosazovat tzv. „</a:t>
            </a:r>
            <a:r>
              <a:rPr lang="cs-CZ" dirty="0" err="1"/>
              <a:t>bottom</a:t>
            </a:r>
            <a:r>
              <a:rPr lang="cs-CZ" dirty="0"/>
              <a:t>-up </a:t>
            </a:r>
            <a:r>
              <a:rPr lang="cs-CZ" dirty="0" err="1" smtClean="0"/>
              <a:t>approach</a:t>
            </a:r>
            <a:endParaRPr lang="cs-CZ" dirty="0"/>
          </a:p>
          <a:p>
            <a:pPr algn="just"/>
            <a:r>
              <a:rPr lang="cs-CZ" sz="2200" b="1" dirty="0" smtClean="0"/>
              <a:t>Aktuálně </a:t>
            </a:r>
            <a:r>
              <a:rPr lang="cs-CZ" sz="2200" b="1" dirty="0"/>
              <a:t>probíhající iniciativy </a:t>
            </a:r>
          </a:p>
          <a:p>
            <a:pPr lvl="1" algn="just"/>
            <a:r>
              <a:rPr lang="cs-CZ" dirty="0" smtClean="0"/>
              <a:t>nová pravidla pro </a:t>
            </a:r>
            <a:r>
              <a:rPr lang="cs-CZ" dirty="0" err="1" smtClean="0"/>
              <a:t>sekuritizaci</a:t>
            </a:r>
            <a:endParaRPr lang="cs-CZ" dirty="0" smtClean="0"/>
          </a:p>
          <a:p>
            <a:pPr lvl="1" algn="just"/>
            <a:r>
              <a:rPr lang="cs-CZ" dirty="0" smtClean="0"/>
              <a:t>revize úpravy prospektu</a:t>
            </a:r>
          </a:p>
          <a:p>
            <a:pPr algn="just"/>
            <a:r>
              <a:rPr lang="cs-CZ" sz="2200" b="1" dirty="0" smtClean="0"/>
              <a:t>Aktuální </a:t>
            </a:r>
            <a:r>
              <a:rPr lang="cs-CZ" sz="2200" b="1" dirty="0"/>
              <a:t>veřejné konzultace</a:t>
            </a:r>
          </a:p>
          <a:p>
            <a:pPr lvl="1" algn="just"/>
            <a:r>
              <a:rPr lang="cs-CZ" dirty="0"/>
              <a:t>o krytých </a:t>
            </a:r>
            <a:r>
              <a:rPr lang="cs-CZ" dirty="0" smtClean="0"/>
              <a:t>dluhopisech</a:t>
            </a:r>
            <a:endParaRPr lang="cs-CZ" dirty="0"/>
          </a:p>
          <a:p>
            <a:pPr lvl="1" algn="just"/>
            <a:r>
              <a:rPr lang="cs-CZ" dirty="0"/>
              <a:t>o rizikovém kapitálu</a:t>
            </a:r>
          </a:p>
          <a:p>
            <a:pPr lvl="1" algn="just"/>
            <a:r>
              <a:rPr lang="cs-CZ" dirty="0"/>
              <a:t>„call </a:t>
            </a:r>
            <a:r>
              <a:rPr lang="cs-CZ" dirty="0" err="1"/>
              <a:t>for</a:t>
            </a:r>
            <a:r>
              <a:rPr lang="cs-CZ" dirty="0"/>
              <a:t> evidence“ </a:t>
            </a:r>
            <a:r>
              <a:rPr lang="cs-CZ" dirty="0" smtClean="0"/>
              <a:t>(konzultace ke kumulativnímu </a:t>
            </a:r>
            <a:r>
              <a:rPr lang="cs-CZ" dirty="0"/>
              <a:t>dopadu </a:t>
            </a:r>
            <a:r>
              <a:rPr lang="cs-CZ" dirty="0" err="1" smtClean="0"/>
              <a:t>fin</a:t>
            </a:r>
            <a:r>
              <a:rPr lang="cs-CZ" dirty="0" smtClean="0"/>
              <a:t>. </a:t>
            </a:r>
            <a:r>
              <a:rPr lang="cs-CZ" dirty="0"/>
              <a:t>regulace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9776"/>
            <a:ext cx="8856984" cy="1143000"/>
          </a:xfrm>
        </p:spPr>
        <p:txBody>
          <a:bodyPr>
            <a:noAutofit/>
          </a:bodyPr>
          <a:lstStyle/>
          <a:p>
            <a:r>
              <a:rPr lang="cs-CZ" b="1" dirty="0" smtClean="0"/>
              <a:t>II. Unie </a:t>
            </a:r>
            <a:r>
              <a:rPr lang="cs-CZ" b="1" dirty="0" smtClean="0"/>
              <a:t>Kapitálových </a:t>
            </a:r>
            <a:r>
              <a:rPr lang="cs-CZ" b="1" dirty="0" smtClean="0"/>
              <a:t>trhů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9487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2874</TotalTime>
  <Words>1156</Words>
  <Application>Microsoft Office PowerPoint</Application>
  <PresentationFormat>Předvádění na obrazovce (4:3)</PresentationFormat>
  <Paragraphs>141</Paragraphs>
  <Slides>14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Calibri</vt:lpstr>
      <vt:lpstr>Franklin Gothic Medium</vt:lpstr>
      <vt:lpstr>Wingdings</vt:lpstr>
      <vt:lpstr>Wingdings 2</vt:lpstr>
      <vt:lpstr>Mřížka</vt:lpstr>
      <vt:lpstr>Nové trendy regulace finančních trhů</vt:lpstr>
      <vt:lpstr>VÝZVY V REGULACI finančních TRHU/ služeb</vt:lpstr>
      <vt:lpstr>I. Bankovní unie</vt:lpstr>
      <vt:lpstr>I. BANKOVNÍ UNIE – Hlavní cíle</vt:lpstr>
      <vt:lpstr> JEDNOTNÝ MECHANISMUS PRO ŘEŠENÍ KRIZÍ– BRRD</vt:lpstr>
      <vt:lpstr>Fondy pro řešení krize – Čr / bu </vt:lpstr>
      <vt:lpstr>NovÉ REGULATORNÍ VÝZVY</vt:lpstr>
      <vt:lpstr>II. Unie Kapitálových trhů</vt:lpstr>
      <vt:lpstr>II. Unie Kapitálových trhů</vt:lpstr>
      <vt:lpstr>III. regulacE distribuce</vt:lpstr>
      <vt:lpstr>III. VÝZVY V regulaci distribuce</vt:lpstr>
      <vt:lpstr>IV. VÝZVY na trhu platebních služeb</vt:lpstr>
      <vt:lpstr>V. Další legislativní práce na základě EU předpisů – POJIŠŤOVNICTVÍ A DALŠÍ OBLASTI</vt:lpstr>
      <vt:lpstr>Děkuji za pozornost 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Novinky z české legislativy na finančním trhu</dc:title>
  <dc:creator>Blažek Martin Ing.</dc:creator>
  <cp:lastModifiedBy>Lenicka</cp:lastModifiedBy>
  <cp:revision>170</cp:revision>
  <dcterms:created xsi:type="dcterms:W3CDTF">2015-09-21T10:59:25Z</dcterms:created>
  <dcterms:modified xsi:type="dcterms:W3CDTF">2016-02-08T20:52:23Z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