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–Josef Novák</a:t>
            </a:r>
          </a:p>
        </p:txBody>
      </p:sp>
      <p:sp>
        <p:nvSpPr>
          <p:cNvPr id="102" name="Shape 102"/>
          <p:cNvSpPr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„Sem napište citát.“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, odrážky,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36" name="Shape 136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Text názvu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 názvu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voboda@econ.muni.cz" TargetMode="External"/><Relationship Id="rId3" Type="http://schemas.openxmlformats.org/officeDocument/2006/relationships/image" Target="../media/image8.jpeg"/><Relationship Id="rId4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6719"/>
            </a:pPr>
          </a:p>
          <a:p>
            <a:pPr defTabSz="560831">
              <a:defRPr sz="6719"/>
            </a:pPr>
            <a:r>
              <a:t>Praktické dopady regulace na “investiční kulturu”</a:t>
            </a:r>
          </a:p>
        </p:txBody>
      </p:sp>
      <p:sp>
        <p:nvSpPr>
          <p:cNvPr id="147" name="Shape 147"/>
          <p:cNvSpPr/>
          <p:nvPr>
            <p:ph type="subTitle" sz="quarter" idx="1"/>
          </p:nvPr>
        </p:nvSpPr>
        <p:spPr>
          <a:xfrm>
            <a:off x="571499" y="7162928"/>
            <a:ext cx="11861801" cy="1892301"/>
          </a:xfrm>
          <a:prstGeom prst="rect">
            <a:avLst/>
          </a:prstGeom>
        </p:spPr>
        <p:txBody>
          <a:bodyPr/>
          <a:lstStyle/>
          <a:p>
            <a:pPr defTabSz="233679">
              <a:defRPr sz="2960">
                <a:solidFill>
                  <a:srgbClr val="000000"/>
                </a:solidFill>
              </a:defRPr>
            </a:pPr>
            <a:r>
              <a:t>Konference VŠE: Rozvoj a inovace finančních produktů</a:t>
            </a:r>
          </a:p>
          <a:p>
            <a:pPr defTabSz="233679">
              <a:defRPr sz="2960">
                <a:solidFill>
                  <a:srgbClr val="000000"/>
                </a:solidFill>
              </a:defRPr>
            </a:pPr>
            <a:r>
              <a:t>Očekávané praktické dopady změn fungování finančního trhu</a:t>
            </a:r>
          </a:p>
          <a:p>
            <a:pPr defTabSz="233679">
              <a:defRPr sz="2960">
                <a:solidFill>
                  <a:srgbClr val="000000"/>
                </a:solidFill>
              </a:defRPr>
            </a:pPr>
          </a:p>
          <a:p>
            <a:pPr defTabSz="233679">
              <a:defRPr sz="2960">
                <a:solidFill>
                  <a:srgbClr val="000000"/>
                </a:solidFill>
              </a:defRPr>
            </a:pPr>
            <a:r>
              <a:t>10. února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Regulation-V13H1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18300" y="3466465"/>
            <a:ext cx="5334001" cy="4560571"/>
          </a:xfrm>
          <a:prstGeom prst="rect">
            <a:avLst/>
          </a:prstGeom>
        </p:spPr>
      </p:pic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Otázky dopadu regulace</a:t>
            </a:r>
          </a:p>
        </p:txBody>
      </p:sp>
      <p:sp>
        <p:nvSpPr>
          <p:cNvPr id="185" name="Shape 18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2613" indent="-332613" defTabSz="566674">
              <a:spcBef>
                <a:spcPts val="3100"/>
              </a:spcBef>
              <a:buClr>
                <a:srgbClr val="FF0000"/>
              </a:buClr>
              <a:defRPr sz="2716"/>
            </a:pPr>
            <a:r>
              <a:rPr>
                <a:solidFill>
                  <a:srgbClr val="FF0000"/>
                </a:solidFill>
              </a:rPr>
              <a:t>Není investor chráněn</a:t>
            </a:r>
            <a:r>
              <a:t> nejen před potenciálně nejistými investicemi, ale také </a:t>
            </a:r>
            <a:r>
              <a:rPr>
                <a:solidFill>
                  <a:srgbClr val="FF0000"/>
                </a:solidFill>
              </a:rPr>
              <a:t>před smysluplnými investice?</a:t>
            </a:r>
          </a:p>
          <a:p>
            <a:pPr marL="332613" indent="-332613" defTabSz="566674">
              <a:spcBef>
                <a:spcPts val="3100"/>
              </a:spcBef>
              <a:defRPr sz="2716"/>
            </a:pPr>
            <a:r>
              <a:t>Na koho cílí politicko-regulační opatření? </a:t>
            </a:r>
            <a:r>
              <a:rPr>
                <a:solidFill>
                  <a:srgbClr val="FF0000"/>
                </a:solidFill>
              </a:rPr>
              <a:t>Svéprávný investor nebo "homo demens”?</a:t>
            </a:r>
          </a:p>
          <a:p>
            <a:pPr marL="332613" indent="-332613" defTabSz="566674">
              <a:spcBef>
                <a:spcPts val="3100"/>
              </a:spcBef>
              <a:defRPr sz="2716"/>
            </a:pPr>
            <a:r>
              <a:t>Kde (v jakých segmentech) je intervence nezbytná k ochraně specifických skupin obyvatel, a </a:t>
            </a:r>
            <a:r>
              <a:rPr>
                <a:solidFill>
                  <a:srgbClr val="FF0000"/>
                </a:solidFill>
              </a:rPr>
              <a:t>kde stát nepřípustným způsobem omezuje individuální rozhodování a svobodu volby?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marmeladen-330x50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687" t="0" r="21687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“Přínosná” regulace</a:t>
            </a:r>
          </a:p>
        </p:txBody>
      </p:sp>
      <p:sp>
        <p:nvSpPr>
          <p:cNvPr id="189" name="Shape 18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t>Snížit </a:t>
            </a:r>
            <a:r>
              <a:rPr>
                <a:solidFill>
                  <a:srgbClr val="FF0000"/>
                </a:solidFill>
              </a:rPr>
              <a:t>informační asymetrii.</a:t>
            </a:r>
          </a:p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t>Standardy </a:t>
            </a:r>
            <a:r>
              <a:rPr>
                <a:solidFill>
                  <a:srgbClr val="FF0000"/>
                </a:solidFill>
              </a:rPr>
              <a:t>informační povinnosti.</a:t>
            </a:r>
          </a:p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t>Je opravdu nezbytný tak velký rozsah? </a:t>
            </a:r>
          </a:p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t>Nesmí platit žádné </a:t>
            </a:r>
            <a:r>
              <a:rPr>
                <a:solidFill>
                  <a:srgbClr val="FF0000"/>
                </a:solidFill>
              </a:rPr>
              <a:t>výjimky pro osoby-investory, kteří se umí a chtějí samostatně rozhodovat?</a:t>
            </a:r>
          </a:p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rPr>
                <a:solidFill>
                  <a:srgbClr val="FF0000"/>
                </a:solidFill>
              </a:rPr>
              <a:t>Více informací </a:t>
            </a:r>
            <a:r>
              <a:rPr>
                <a:solidFill>
                  <a:srgbClr val="110000"/>
                </a:solidFill>
              </a:rPr>
              <a:t>nemusí vést</a:t>
            </a:r>
            <a:r>
              <a:t> k větší transparentnosti a </a:t>
            </a:r>
            <a:r>
              <a:rPr>
                <a:solidFill>
                  <a:srgbClr val="FF0000"/>
                </a:solidFill>
              </a:rPr>
              <a:t>srozumitelnosti.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igstock-Organizational-Culture-Analys-669135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37" t="0" r="1637" b="0"/>
          <a:stretch>
            <a:fillRect/>
          </a:stretch>
        </p:blipFill>
        <p:spPr>
          <a:xfrm>
            <a:off x="6718300" y="3908535"/>
            <a:ext cx="5334001" cy="3676430"/>
          </a:xfrm>
          <a:prstGeom prst="rect">
            <a:avLst/>
          </a:prstGeom>
        </p:spPr>
      </p:pic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Jak zlepšit investiční kulturu</a:t>
            </a:r>
          </a:p>
        </p:txBody>
      </p:sp>
      <p:sp>
        <p:nvSpPr>
          <p:cNvPr id="193" name="Shape 19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rPr>
                <a:solidFill>
                  <a:srgbClr val="FF0000"/>
                </a:solidFill>
              </a:rPr>
              <a:t>Cenné papíry</a:t>
            </a:r>
            <a:r>
              <a:t> jsou a </a:t>
            </a:r>
            <a:r>
              <a:rPr>
                <a:solidFill>
                  <a:srgbClr val="FF0000"/>
                </a:solidFill>
              </a:rPr>
              <a:t>zůstanou důležitým pilířem pro akumulaci</a:t>
            </a:r>
            <a:r>
              <a:t> soukromého </a:t>
            </a:r>
            <a:r>
              <a:rPr>
                <a:solidFill>
                  <a:srgbClr val="FF0000"/>
                </a:solidFill>
              </a:rPr>
              <a:t>majetku</a:t>
            </a:r>
            <a:r>
              <a:t>, a to zejména při řešení otázky důchodového zabezpečení. </a:t>
            </a:r>
          </a:p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/>
            </a:pPr>
            <a:r>
              <a:t>ČR je pohledem investiční kultury rozvojovou zemi. </a:t>
            </a:r>
            <a:r>
              <a:rPr>
                <a:solidFill>
                  <a:srgbClr val="FF0000"/>
                </a:solidFill>
              </a:rPr>
              <a:t>Podpora kapitálového</a:t>
            </a:r>
            <a:r>
              <a:t> </a:t>
            </a:r>
            <a:r>
              <a:rPr>
                <a:solidFill>
                  <a:srgbClr val="FF0000"/>
                </a:solidFill>
              </a:rPr>
              <a:t>trhu musí být součástí politické agendy. </a:t>
            </a:r>
            <a:endParaRPr>
              <a:solidFill>
                <a:srgbClr val="FF0000"/>
              </a:solidFill>
            </a:endParaRPr>
          </a:p>
          <a:p>
            <a:pPr marL="339470" indent="-339470" defTabSz="578358">
              <a:spcBef>
                <a:spcPts val="3100"/>
              </a:spcBef>
              <a:buClr>
                <a:srgbClr val="110000"/>
              </a:buClr>
              <a:defRPr sz="2772">
                <a:solidFill>
                  <a:srgbClr val="FF0000"/>
                </a:solidFill>
              </a:defRPr>
            </a:pPr>
            <a:r>
              <a:t>Investiční poradenství musí být „regulačně štíhlejší”.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nímek obrazovky 2016-01-27 v 0.13.3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433" t="0" r="5433" b="0"/>
          <a:stretch>
            <a:fillRect/>
          </a:stretch>
        </p:blipFill>
        <p:spPr>
          <a:xfrm>
            <a:off x="6718300" y="2603500"/>
            <a:ext cx="5334001" cy="6286500"/>
          </a:xfrm>
          <a:prstGeom prst="rect">
            <a:avLst/>
          </a:prstGeom>
        </p:spPr>
      </p:pic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Závěr</a:t>
            </a:r>
          </a:p>
        </p:txBody>
      </p:sp>
      <p:sp>
        <p:nvSpPr>
          <p:cNvPr id="197" name="Shape 19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F0000"/>
                </a:solidFill>
              </a:rPr>
              <a:t>Samoregulace</a:t>
            </a:r>
            <a:r>
              <a:t> je v mnoha oblastech lepší alternativou.</a:t>
            </a:r>
          </a:p>
          <a:p>
            <a:pPr/>
            <a:r>
              <a:rPr>
                <a:solidFill>
                  <a:srgbClr val="FF0000"/>
                </a:solidFill>
              </a:rPr>
              <a:t>Fairness-kodex</a:t>
            </a:r>
            <a:r>
              <a:t> emitentů.</a:t>
            </a:r>
          </a:p>
          <a:p>
            <a:pPr/>
            <a:r>
              <a:t>Issuer Estimated ­Value.</a:t>
            </a:r>
          </a:p>
          <a:p>
            <a:pPr/>
            <a:r>
              <a:t>Každá </a:t>
            </a:r>
            <a:r>
              <a:rPr>
                <a:solidFill>
                  <a:srgbClr val="FF0000"/>
                </a:solidFill>
              </a:rPr>
              <a:t>regulace něco stojí - </a:t>
            </a:r>
            <a:r>
              <a:rPr>
                <a:solidFill>
                  <a:srgbClr val="110000"/>
                </a:solidFill>
              </a:rPr>
              <a:t>zaplatí klient investor. </a:t>
            </a:r>
            <a:endParaRPr>
              <a:solidFill>
                <a:srgbClr val="FF0000"/>
              </a:solidFill>
            </a:endParaRPr>
          </a:p>
          <a:p>
            <a:pPr/>
            <a:r>
              <a:t>Regulace</a:t>
            </a:r>
            <a:r>
              <a:rPr>
                <a:solidFill>
                  <a:srgbClr val="110000"/>
                </a:solidFill>
              </a:rPr>
              <a:t> zvyšuje</a:t>
            </a:r>
            <a:r>
              <a:t> </a:t>
            </a:r>
            <a:r>
              <a:rPr>
                <a:solidFill>
                  <a:srgbClr val="FF0000"/>
                </a:solidFill>
              </a:rPr>
              <a:t>komplexitu </a:t>
            </a:r>
            <a:r>
              <a:t>interních bankovních procesů.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568196" y="330199"/>
            <a:ext cx="8089901" cy="1397001"/>
          </a:xfrm>
          <a:prstGeom prst="rect">
            <a:avLst/>
          </a:prstGeom>
        </p:spPr>
        <p:txBody>
          <a:bodyPr/>
          <a:lstStyle/>
          <a:p>
            <a:pPr/>
            <a:r>
              <a:t>doc. Ing. Martin Svoboda, Ph.D.</a:t>
            </a:r>
          </a:p>
        </p:txBody>
      </p:sp>
      <p:sp>
        <p:nvSpPr>
          <p:cNvPr id="200" name="Shape 200"/>
          <p:cNvSpPr/>
          <p:nvPr>
            <p:ph type="body" sz="half" idx="1"/>
          </p:nvPr>
        </p:nvSpPr>
        <p:spPr>
          <a:xfrm>
            <a:off x="568196" y="2209932"/>
            <a:ext cx="5080001" cy="6667501"/>
          </a:xfrm>
          <a:prstGeom prst="rect">
            <a:avLst/>
          </a:prstGeom>
        </p:spPr>
        <p:txBody>
          <a:bodyPr/>
          <a:lstStyle/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2236">
                <a:solidFill>
                  <a:srgbClr val="000000"/>
                </a:solidFill>
              </a:defRPr>
            </a:pPr>
          </a:p>
          <a:p>
            <a:pPr marL="283972" indent="-283972" defTabSz="502412">
              <a:spcBef>
                <a:spcPts val="2500"/>
              </a:spcBef>
              <a:defRPr sz="3096">
                <a:solidFill>
                  <a:srgbClr val="000000"/>
                </a:solidFill>
              </a:defRPr>
            </a:pPr>
            <a:r>
              <a:t>E-Mail: </a:t>
            </a:r>
            <a:r>
              <a:rPr u="sng">
                <a:hlinkClick r:id="rId2" invalidUrl="" action="" tgtFrame="" tooltip="" history="1" highlightClick="0" endSnd="0"/>
              </a:rPr>
              <a:t>svoboda@econ.muni.cz</a:t>
            </a:r>
          </a:p>
        </p:txBody>
      </p:sp>
      <p:pic>
        <p:nvPicPr>
          <p:cNvPr id="201" name="Svobod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750" y="2209932"/>
            <a:ext cx="3514726" cy="468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3578" y="4046846"/>
            <a:ext cx="7274756" cy="2937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168400" y="257919"/>
            <a:ext cx="10464800" cy="1774081"/>
          </a:xfrm>
          <a:prstGeom prst="rect">
            <a:avLst/>
          </a:prstGeom>
        </p:spPr>
        <p:txBody>
          <a:bodyPr/>
          <a:lstStyle/>
          <a:p>
            <a:pPr defTabSz="426466">
              <a:defRPr sz="5840">
                <a:solidFill>
                  <a:srgbClr val="000000"/>
                </a:solidFill>
              </a:defRPr>
            </a:pPr>
            <a:r>
              <a:t>Žijeme v nejisté době</a:t>
            </a:r>
          </a:p>
          <a:p>
            <a:pPr defTabSz="426466">
              <a:defRPr sz="5840">
                <a:solidFill>
                  <a:srgbClr val="000000"/>
                </a:solidFill>
              </a:defRPr>
            </a:pPr>
            <a:r>
              <a:t>bezrizikových výnosů.</a:t>
            </a:r>
          </a:p>
        </p:txBody>
      </p:sp>
      <p:pic>
        <p:nvPicPr>
          <p:cNvPr id="150" name="zero-interes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1801" y="2635051"/>
            <a:ext cx="5977997" cy="448349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358900" y="7317878"/>
            <a:ext cx="10464800" cy="190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420624">
              <a:defRPr sz="576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Žijeme v </a:t>
            </a:r>
            <a:r>
              <a:rPr strike="sngStrike"/>
              <a:t>nejisté</a:t>
            </a:r>
            <a:r>
              <a:t> </a:t>
            </a:r>
            <a:r>
              <a:rPr>
                <a:solidFill>
                  <a:srgbClr val="FF0000"/>
                </a:solidFill>
              </a:rPr>
              <a:t>rizikové</a:t>
            </a:r>
            <a:r>
              <a:t> době</a:t>
            </a:r>
          </a:p>
          <a:p>
            <a:pPr defTabSz="420624">
              <a:defRPr sz="576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trike="sngStrike"/>
              <a:t>bezrizikových</a:t>
            </a:r>
            <a:r>
              <a:t> </a:t>
            </a:r>
            <a:r>
              <a:rPr>
                <a:solidFill>
                  <a:srgbClr val="FF0000"/>
                </a:solidFill>
              </a:rPr>
              <a:t>nulových</a:t>
            </a:r>
            <a:r>
              <a:t> výnosů.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reen_finance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4" t="0" r="284" b="0"/>
          <a:stretch>
            <a:fillRect/>
          </a:stretch>
        </p:blipFill>
        <p:spPr>
          <a:xfrm>
            <a:off x="6718300" y="2603500"/>
            <a:ext cx="5334001" cy="6286500"/>
          </a:xfrm>
          <a:prstGeom prst="rect">
            <a:avLst/>
          </a:prstGeom>
        </p:spPr>
      </p:pic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Tržní hospodářství a svobodná společnost</a:t>
            </a:r>
          </a:p>
        </p:txBody>
      </p:sp>
      <p:sp>
        <p:nvSpPr>
          <p:cNvPr id="155" name="Shape 15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Rovné příležitosti a konkurenční prostředí. </a:t>
            </a:r>
          </a:p>
          <a:p>
            <a:pPr/>
            <a:r>
              <a:t>Individuální schopnosti vedou k odlišným výkonům. </a:t>
            </a:r>
          </a:p>
          <a:p>
            <a:pPr/>
            <a:r>
              <a:t>Chceme absolutně rovnou nebo rovnostářskou společnost?</a:t>
            </a:r>
          </a:p>
          <a:p>
            <a:pPr/>
            <a:r>
              <a:t>Sociální rovnováha je pilířem pro sociálně-tržní hospodářství.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04037-36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18300" y="3934651"/>
            <a:ext cx="5334000" cy="3624198"/>
          </a:xfrm>
          <a:prstGeom prst="rect">
            <a:avLst/>
          </a:prstGeom>
        </p:spPr>
      </p:pic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Vyspělé ekonomiky</a:t>
            </a:r>
          </a:p>
        </p:txBody>
      </p:sp>
      <p:sp>
        <p:nvSpPr>
          <p:cNvPr id="159" name="Shape 15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2800"/>
              </a:spcBef>
              <a:defRPr sz="2520"/>
            </a:pPr>
            <a:r>
              <a:t>Investice do cenných papírů má velký význam.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Statistika: i přes výkyvy lze ve středně- a dlouhodobém horizontu vybudovat majetek. 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Investují především vyšší příjmové skupiny. 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Nižší a střední třída, nechává raději své úspory na běžných účtech (zhodnocení 0%).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Důsledek: zvyšují se rozdíly mezi bohatými a chudými.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03587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575" t="0" r="757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Investiční kultura</a:t>
            </a:r>
          </a:p>
        </p:txBody>
      </p:sp>
      <p:sp>
        <p:nvSpPr>
          <p:cNvPr id="163" name="Shape 16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Zákonodárci, média, vlastně všichni kdo utvářejí veřejné mínění - zájem na odstranění nerovností.</a:t>
            </a:r>
          </a:p>
          <a:p>
            <a:pPr/>
            <a:r>
              <a:t>Centrálním bodem je podpora investiční kultury. </a:t>
            </a:r>
          </a:p>
          <a:p>
            <a:pPr/>
            <a:r>
              <a:t>Toto téma není důležité pro žádnou politickou stranu. </a:t>
            </a:r>
          </a:p>
          <a:p>
            <a:pPr/>
            <a:r>
              <a:t>Naopak: Politici jednají kontraproduktivně - staví jistotu nadevše.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s-products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515" t="0" r="1351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Strukturované produkty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578358">
              <a:spcBef>
                <a:spcPts val="3100"/>
              </a:spcBef>
              <a:defRPr sz="2772"/>
            </a:pPr>
            <a:r>
              <a:t>„Retail“ investoři  mají v současnosti ve svých portfoliích cenné papíry, z nichž 90 % má nižší riziko než akcie.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Dosáhnutí „rozumných“ jednomístných výnosů lze pouze tehdy, pokud jste ochotni podstoupit menší rizika. 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Žádné jiné cenné papíry nejsou tak flexibilní jako strukturované produkty.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nímek obrazovky 2016-01-26 v 21.52.1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97303" y="2694213"/>
            <a:ext cx="10456355" cy="6766301"/>
          </a:xfrm>
          <a:prstGeom prst="rect">
            <a:avLst/>
          </a:prstGeom>
        </p:spPr>
      </p:pic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Marže emitentů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pPr/>
            <a:r>
              <a:t>Podíl strukturovaných produktů ve vyváženém portfoliu</a:t>
            </a:r>
          </a:p>
        </p:txBody>
      </p:sp>
      <p:pic>
        <p:nvPicPr>
          <p:cNvPr id="173" name="Snímek obrazovky 2016-01-27 v 1.20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299" y="3562442"/>
            <a:ext cx="11286202" cy="5060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nímek obrazovky 2016-01-27 v 0.54.5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71" t="0" r="971" b="0"/>
          <a:stretch>
            <a:fillRect/>
          </a:stretch>
        </p:blipFill>
        <p:spPr>
          <a:xfrm>
            <a:off x="6718299" y="4042852"/>
            <a:ext cx="5334001" cy="3407796"/>
          </a:xfrm>
          <a:prstGeom prst="rect">
            <a:avLst/>
          </a:prstGeom>
        </p:spPr>
      </p:pic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Jaký čas potřebuji pro investiční rozhodnutí?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xfrm>
            <a:off x="952500" y="3667174"/>
            <a:ext cx="5334000" cy="5222826"/>
          </a:xfrm>
          <a:prstGeom prst="rect">
            <a:avLst/>
          </a:prstGeom>
        </p:spPr>
        <p:txBody>
          <a:bodyPr/>
          <a:lstStyle/>
          <a:p>
            <a:pPr/>
            <a:r>
              <a:t>Rozhoduji se během několika minut nebo hodin </a:t>
            </a:r>
          </a:p>
          <a:p>
            <a:pPr/>
            <a:r>
              <a:t>Rozhoduji se během 1-2 dnů</a:t>
            </a:r>
          </a:p>
          <a:p>
            <a:pPr/>
            <a:r>
              <a:rPr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t>Rozhodnu se během 3-5 dnů</a:t>
            </a:r>
          </a:p>
          <a:p>
            <a:pPr/>
            <a:r>
              <a:t>Investiční rozhodnutí u mě trvá déle než týden </a:t>
            </a:r>
          </a:p>
        </p:txBody>
      </p:sp>
      <p:pic>
        <p:nvPicPr>
          <p:cNvPr id="178" name="Snímek obrazovky 2016-01-27 v 0.58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723" y="4042667"/>
            <a:ext cx="3302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nímek obrazovky 2016-01-27 v 1.05.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723" y="6984305"/>
            <a:ext cx="3302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nímek obrazovky 2016-01-27 v 1.05.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7023" y="6107137"/>
            <a:ext cx="3556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nímek obrazovky 2016-01-27 v 1.05.3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0673" y="5268069"/>
            <a:ext cx="3683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